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3"/>
  </p:notesMasterIdLst>
  <p:sldIdLst>
    <p:sldId id="256" r:id="rId2"/>
    <p:sldId id="270" r:id="rId3"/>
    <p:sldId id="257" r:id="rId4"/>
    <p:sldId id="259" r:id="rId5"/>
    <p:sldId id="260" r:id="rId6"/>
    <p:sldId id="261" r:id="rId7"/>
    <p:sldId id="271" r:id="rId8"/>
    <p:sldId id="264" r:id="rId9"/>
    <p:sldId id="265" r:id="rId10"/>
    <p:sldId id="26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62DFE-A8A3-6CFD-B618-20DEB269D663}" name="Rachael Stough" initials="RS" userId="S::DC47388@tn.gov::ca820460-1e5d-4526-bbf8-cf73cdf253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achael Stough" initials="RS" lastIdx="10" clrIdx="0"/>
  <p:cmAuthor id="1" name="Angela Keyton" initials="A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2" autoAdjust="0"/>
    <p:restoredTop sz="94660"/>
  </p:normalViewPr>
  <p:slideViewPr>
    <p:cSldViewPr snapToGrid="0">
      <p:cViewPr>
        <p:scale>
          <a:sx n="97" d="100"/>
          <a:sy n="97" d="100"/>
        </p:scale>
        <p:origin x="1328" y="8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E3B88-A525-436D-896D-6BCBDAE5A3C3}" type="datetimeFigureOut">
              <a:rPr lang="en-US" smtClean="0"/>
              <a:t>5/16/24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ADBF3-F8C0-4C49-A659-EE46B7CE542D}" type="slidenum">
              <a:rPr lang="en-US" smtClean="0"/>
              <a:t>‹#›</a:t>
            </a:fld>
            <a:endParaRPr lang="en-US"/>
          </a:p>
        </p:txBody>
      </p:sp>
    </p:spTree>
    <p:extLst>
      <p:ext uri="{BB962C8B-B14F-4D97-AF65-F5344CB8AC3E}">
        <p14:creationId xmlns:p14="http://schemas.microsoft.com/office/powerpoint/2010/main" val="379736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ADBF3-F8C0-4C49-A659-EE46B7CE542D}" type="slidenum">
              <a:rPr lang="en-US" smtClean="0"/>
              <a:t>7</a:t>
            </a:fld>
            <a:endParaRPr lang="en-US"/>
          </a:p>
        </p:txBody>
      </p:sp>
    </p:spTree>
    <p:extLst>
      <p:ext uri="{BB962C8B-B14F-4D97-AF65-F5344CB8AC3E}">
        <p14:creationId xmlns:p14="http://schemas.microsoft.com/office/powerpoint/2010/main" val="375742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5017-65C1-25D8-4010-86F5389943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3594FA-1F92-A71B-9FD1-DAAEE3F71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F7B2F4-8122-32B3-3471-1B03E0BCACDA}"/>
              </a:ext>
            </a:extLst>
          </p:cNvPr>
          <p:cNvSpPr>
            <a:spLocks noGrp="1"/>
          </p:cNvSpPr>
          <p:nvPr>
            <p:ph type="dt" sz="half" idx="10"/>
          </p:nvPr>
        </p:nvSpPr>
        <p:spPr/>
        <p:txBody>
          <a:bodyPr/>
          <a:lstStyle/>
          <a:p>
            <a:fld id="{804AC675-6695-42D5-9376-78B7F3EEDEBF}" type="datetime1">
              <a:rPr lang="en-US" smtClean="0"/>
              <a:t>5/16/24</a:t>
            </a:fld>
            <a:endParaRPr lang="en-US"/>
          </a:p>
        </p:txBody>
      </p:sp>
      <p:sp>
        <p:nvSpPr>
          <p:cNvPr id="5" name="Footer Placeholder 4">
            <a:extLst>
              <a:ext uri="{FF2B5EF4-FFF2-40B4-BE49-F238E27FC236}">
                <a16:creationId xmlns:a16="http://schemas.microsoft.com/office/drawing/2014/main" id="{966B1BFB-F54A-64D0-260C-0BAFAB9B0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D29C6-3AEB-71A8-D2CB-D54D8E847C9D}"/>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200401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FF12-BC12-1B06-C1F9-10CDC3F11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1E0BBF-6E68-CD9A-0158-1C1718CEB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26B77-521D-2240-F8E4-0697ED8BB1EA}"/>
              </a:ext>
            </a:extLst>
          </p:cNvPr>
          <p:cNvSpPr>
            <a:spLocks noGrp="1"/>
          </p:cNvSpPr>
          <p:nvPr>
            <p:ph type="dt" sz="half" idx="10"/>
          </p:nvPr>
        </p:nvSpPr>
        <p:spPr/>
        <p:txBody>
          <a:bodyPr/>
          <a:lstStyle/>
          <a:p>
            <a:fld id="{ACE03C44-0248-482E-BCB1-E38DF30CB84D}" type="datetime1">
              <a:rPr lang="en-US" smtClean="0"/>
              <a:t>5/16/24</a:t>
            </a:fld>
            <a:endParaRPr lang="en-US"/>
          </a:p>
        </p:txBody>
      </p:sp>
      <p:sp>
        <p:nvSpPr>
          <p:cNvPr id="5" name="Footer Placeholder 4">
            <a:extLst>
              <a:ext uri="{FF2B5EF4-FFF2-40B4-BE49-F238E27FC236}">
                <a16:creationId xmlns:a16="http://schemas.microsoft.com/office/drawing/2014/main" id="{0E5A9DCD-A48C-DE4C-A406-BA8A3CEA0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83A4F-D83F-D93F-4E5C-469B9D933BFB}"/>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240886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3F931-FA19-75EB-9F4E-7767E5187B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F3A75E-1994-D19E-25C4-49F64081D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55974-6B9E-AC93-27D5-0FF9115BD36D}"/>
              </a:ext>
            </a:extLst>
          </p:cNvPr>
          <p:cNvSpPr>
            <a:spLocks noGrp="1"/>
          </p:cNvSpPr>
          <p:nvPr>
            <p:ph type="dt" sz="half" idx="10"/>
          </p:nvPr>
        </p:nvSpPr>
        <p:spPr/>
        <p:txBody>
          <a:bodyPr/>
          <a:lstStyle/>
          <a:p>
            <a:fld id="{125FAD82-0AF1-4ACA-9AFB-3BE1F4822783}" type="datetime1">
              <a:rPr lang="en-US" smtClean="0"/>
              <a:t>5/16/24</a:t>
            </a:fld>
            <a:endParaRPr lang="en-US"/>
          </a:p>
        </p:txBody>
      </p:sp>
      <p:sp>
        <p:nvSpPr>
          <p:cNvPr id="5" name="Footer Placeholder 4">
            <a:extLst>
              <a:ext uri="{FF2B5EF4-FFF2-40B4-BE49-F238E27FC236}">
                <a16:creationId xmlns:a16="http://schemas.microsoft.com/office/drawing/2014/main" id="{A2EC7FAD-0384-38D6-FD21-1DF63AF50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38EF2-FA3A-1006-F1B2-8A55FFBADD6E}"/>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313336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6E7E-7A0A-E0D4-405A-40AF3EB6C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60641-2F2F-5FD2-7FEF-DC51EEF680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86049-2E21-5997-F225-98FC893DDB7F}"/>
              </a:ext>
            </a:extLst>
          </p:cNvPr>
          <p:cNvSpPr>
            <a:spLocks noGrp="1"/>
          </p:cNvSpPr>
          <p:nvPr>
            <p:ph type="dt" sz="half" idx="10"/>
          </p:nvPr>
        </p:nvSpPr>
        <p:spPr/>
        <p:txBody>
          <a:bodyPr/>
          <a:lstStyle/>
          <a:p>
            <a:fld id="{FC4C4BB0-B8AF-4F27-89EA-9883EEEDCE9A}" type="datetime1">
              <a:rPr lang="en-US" smtClean="0"/>
              <a:t>5/16/24</a:t>
            </a:fld>
            <a:endParaRPr lang="en-US"/>
          </a:p>
        </p:txBody>
      </p:sp>
      <p:sp>
        <p:nvSpPr>
          <p:cNvPr id="5" name="Footer Placeholder 4">
            <a:extLst>
              <a:ext uri="{FF2B5EF4-FFF2-40B4-BE49-F238E27FC236}">
                <a16:creationId xmlns:a16="http://schemas.microsoft.com/office/drawing/2014/main" id="{4B2FE826-6E74-D67F-D911-147CEC18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2DA5D-46BC-E111-B401-0D62A0AFF5E8}"/>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107771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9A22-F587-580B-0840-49768B242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752B8B-69DA-2EDB-2207-1404E01557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9F290-7D6A-1015-BDCF-D21A30F36C52}"/>
              </a:ext>
            </a:extLst>
          </p:cNvPr>
          <p:cNvSpPr>
            <a:spLocks noGrp="1"/>
          </p:cNvSpPr>
          <p:nvPr>
            <p:ph type="dt" sz="half" idx="10"/>
          </p:nvPr>
        </p:nvSpPr>
        <p:spPr/>
        <p:txBody>
          <a:bodyPr/>
          <a:lstStyle/>
          <a:p>
            <a:fld id="{85686513-650F-421D-9F55-520433411036}" type="datetime1">
              <a:rPr lang="en-US" smtClean="0"/>
              <a:t>5/16/24</a:t>
            </a:fld>
            <a:endParaRPr lang="en-US"/>
          </a:p>
        </p:txBody>
      </p:sp>
      <p:sp>
        <p:nvSpPr>
          <p:cNvPr id="5" name="Footer Placeholder 4">
            <a:extLst>
              <a:ext uri="{FF2B5EF4-FFF2-40B4-BE49-F238E27FC236}">
                <a16:creationId xmlns:a16="http://schemas.microsoft.com/office/drawing/2014/main" id="{FCFF443F-DF9E-7808-D17D-E98C2D8E6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AB69A-0013-C34C-94F5-03DC8DD69146}"/>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59000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5D0E-B3CA-53E0-462A-540CB4ECD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C1DDF-53C6-AC31-4443-715B1A969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458A0-85DE-CEBB-74C3-6BBBA5305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41B04-80A4-6E82-A0A4-4D6A8DA0F009}"/>
              </a:ext>
            </a:extLst>
          </p:cNvPr>
          <p:cNvSpPr>
            <a:spLocks noGrp="1"/>
          </p:cNvSpPr>
          <p:nvPr>
            <p:ph type="dt" sz="half" idx="10"/>
          </p:nvPr>
        </p:nvSpPr>
        <p:spPr/>
        <p:txBody>
          <a:bodyPr/>
          <a:lstStyle/>
          <a:p>
            <a:fld id="{2E0E5757-E547-40F9-BFBA-2BE096F9ADA8}" type="datetime1">
              <a:rPr lang="en-US" smtClean="0"/>
              <a:t>5/16/24</a:t>
            </a:fld>
            <a:endParaRPr lang="en-US"/>
          </a:p>
        </p:txBody>
      </p:sp>
      <p:sp>
        <p:nvSpPr>
          <p:cNvPr id="6" name="Footer Placeholder 5">
            <a:extLst>
              <a:ext uri="{FF2B5EF4-FFF2-40B4-BE49-F238E27FC236}">
                <a16:creationId xmlns:a16="http://schemas.microsoft.com/office/drawing/2014/main" id="{1626F92B-3BE7-28A7-709A-99F05F4E6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BA656-CCA7-99AC-B7CE-093AA6417AE4}"/>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251372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69ED-95FB-45D3-B731-78780A609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A9F2F9-698C-1EA0-51B7-B5ACDBD4D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B7D32-2F20-65F4-21AD-388BEA8489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393D3-2AEB-D18F-6FF1-D340A33CD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0FA0F2-3F97-72D3-82B8-C8C5A0F10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C069A-8D9C-AC0E-88E5-E183582EE3CD}"/>
              </a:ext>
            </a:extLst>
          </p:cNvPr>
          <p:cNvSpPr>
            <a:spLocks noGrp="1"/>
          </p:cNvSpPr>
          <p:nvPr>
            <p:ph type="dt" sz="half" idx="10"/>
          </p:nvPr>
        </p:nvSpPr>
        <p:spPr/>
        <p:txBody>
          <a:bodyPr/>
          <a:lstStyle/>
          <a:p>
            <a:fld id="{CAC7F70F-D5EC-4765-B3D2-5CBF7B239976}" type="datetime1">
              <a:rPr lang="en-US" smtClean="0"/>
              <a:t>5/16/24</a:t>
            </a:fld>
            <a:endParaRPr lang="en-US"/>
          </a:p>
        </p:txBody>
      </p:sp>
      <p:sp>
        <p:nvSpPr>
          <p:cNvPr id="8" name="Footer Placeholder 7">
            <a:extLst>
              <a:ext uri="{FF2B5EF4-FFF2-40B4-BE49-F238E27FC236}">
                <a16:creationId xmlns:a16="http://schemas.microsoft.com/office/drawing/2014/main" id="{EC662989-BE06-2777-B375-820EDF1B45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C4CC3-5BC4-5FCE-7A0E-F7A32ABB40B9}"/>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20583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D5F9-2846-CDBD-7DF0-CD159B585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0660DB-157E-7DD8-89BF-5065F88B5CD1}"/>
              </a:ext>
            </a:extLst>
          </p:cNvPr>
          <p:cNvSpPr>
            <a:spLocks noGrp="1"/>
          </p:cNvSpPr>
          <p:nvPr>
            <p:ph type="dt" sz="half" idx="10"/>
          </p:nvPr>
        </p:nvSpPr>
        <p:spPr/>
        <p:txBody>
          <a:bodyPr/>
          <a:lstStyle/>
          <a:p>
            <a:fld id="{B11269C1-EE3D-472E-83A2-F9A631F448E8}" type="datetime1">
              <a:rPr lang="en-US" smtClean="0"/>
              <a:t>5/16/24</a:t>
            </a:fld>
            <a:endParaRPr lang="en-US"/>
          </a:p>
        </p:txBody>
      </p:sp>
      <p:sp>
        <p:nvSpPr>
          <p:cNvPr id="4" name="Footer Placeholder 3">
            <a:extLst>
              <a:ext uri="{FF2B5EF4-FFF2-40B4-BE49-F238E27FC236}">
                <a16:creationId xmlns:a16="http://schemas.microsoft.com/office/drawing/2014/main" id="{541026F5-B2E6-80E1-CA23-C4C1122C1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FF5CA-97D9-38FC-FE5C-E4FB7152EE04}"/>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368518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A22C4-4191-3C01-D1F7-7082452EBD5C}"/>
              </a:ext>
            </a:extLst>
          </p:cNvPr>
          <p:cNvSpPr>
            <a:spLocks noGrp="1"/>
          </p:cNvSpPr>
          <p:nvPr>
            <p:ph type="dt" sz="half" idx="10"/>
          </p:nvPr>
        </p:nvSpPr>
        <p:spPr/>
        <p:txBody>
          <a:bodyPr/>
          <a:lstStyle/>
          <a:p>
            <a:fld id="{9475F0A1-D3A3-4EE8-A288-76F698E4060F}" type="datetime1">
              <a:rPr lang="en-US" smtClean="0"/>
              <a:t>5/16/24</a:t>
            </a:fld>
            <a:endParaRPr lang="en-US"/>
          </a:p>
        </p:txBody>
      </p:sp>
      <p:sp>
        <p:nvSpPr>
          <p:cNvPr id="3" name="Footer Placeholder 2">
            <a:extLst>
              <a:ext uri="{FF2B5EF4-FFF2-40B4-BE49-F238E27FC236}">
                <a16:creationId xmlns:a16="http://schemas.microsoft.com/office/drawing/2014/main" id="{7D3F370C-441A-399C-32DD-7C92AE45C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DBCCA-6297-A6FA-DAB1-0217E5FB80E3}"/>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356813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9483-747C-16F2-8EA3-C7598E32B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B4B41-2688-46CB-0B04-3D74410E0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95B162-D59F-C821-3224-99729845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539C9-5852-4F51-F383-1E52324ADC38}"/>
              </a:ext>
            </a:extLst>
          </p:cNvPr>
          <p:cNvSpPr>
            <a:spLocks noGrp="1"/>
          </p:cNvSpPr>
          <p:nvPr>
            <p:ph type="dt" sz="half" idx="10"/>
          </p:nvPr>
        </p:nvSpPr>
        <p:spPr/>
        <p:txBody>
          <a:bodyPr/>
          <a:lstStyle/>
          <a:p>
            <a:fld id="{288BB1FE-417E-49B6-8DB0-880127063071}" type="datetime1">
              <a:rPr lang="en-US" smtClean="0"/>
              <a:t>5/16/24</a:t>
            </a:fld>
            <a:endParaRPr lang="en-US"/>
          </a:p>
        </p:txBody>
      </p:sp>
      <p:sp>
        <p:nvSpPr>
          <p:cNvPr id="6" name="Footer Placeholder 5">
            <a:extLst>
              <a:ext uri="{FF2B5EF4-FFF2-40B4-BE49-F238E27FC236}">
                <a16:creationId xmlns:a16="http://schemas.microsoft.com/office/drawing/2014/main" id="{735ACED5-BE5E-9847-406C-194C2310F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8A210-9BB1-1941-D52B-2AE530BF3594}"/>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117851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D390-AA5D-76DB-4172-D51358009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CAA28C-D297-B763-D05A-4E4791B90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BFED40-D57F-6E93-49F5-ECD374010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C8233-2CC6-EFD3-41B6-74A1682042A8}"/>
              </a:ext>
            </a:extLst>
          </p:cNvPr>
          <p:cNvSpPr>
            <a:spLocks noGrp="1"/>
          </p:cNvSpPr>
          <p:nvPr>
            <p:ph type="dt" sz="half" idx="10"/>
          </p:nvPr>
        </p:nvSpPr>
        <p:spPr/>
        <p:txBody>
          <a:bodyPr/>
          <a:lstStyle/>
          <a:p>
            <a:fld id="{72DC2322-354A-4412-A262-73146A666C75}" type="datetime1">
              <a:rPr lang="en-US" smtClean="0"/>
              <a:t>5/16/24</a:t>
            </a:fld>
            <a:endParaRPr lang="en-US"/>
          </a:p>
        </p:txBody>
      </p:sp>
      <p:sp>
        <p:nvSpPr>
          <p:cNvPr id="6" name="Footer Placeholder 5">
            <a:extLst>
              <a:ext uri="{FF2B5EF4-FFF2-40B4-BE49-F238E27FC236}">
                <a16:creationId xmlns:a16="http://schemas.microsoft.com/office/drawing/2014/main" id="{B0BC8028-C278-A916-AB28-A61E925BE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757AB-4A5A-227A-14EC-46046F3FA2EE}"/>
              </a:ext>
            </a:extLst>
          </p:cNvPr>
          <p:cNvSpPr>
            <a:spLocks noGrp="1"/>
          </p:cNvSpPr>
          <p:nvPr>
            <p:ph type="sldNum" sz="quarter" idx="12"/>
          </p:nvPr>
        </p:nvSpPr>
        <p:spPr/>
        <p:txBody>
          <a:bodyPr/>
          <a:lstStyle/>
          <a:p>
            <a:fld id="{944C273B-0D69-4BA3-89C5-E423729420C1}" type="slidenum">
              <a:rPr lang="en-US" smtClean="0"/>
              <a:t>‹#›</a:t>
            </a:fld>
            <a:endParaRPr lang="en-US"/>
          </a:p>
        </p:txBody>
      </p:sp>
    </p:spTree>
    <p:extLst>
      <p:ext uri="{BB962C8B-B14F-4D97-AF65-F5344CB8AC3E}">
        <p14:creationId xmlns:p14="http://schemas.microsoft.com/office/powerpoint/2010/main" val="134423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C06F67-279A-C08F-A893-E30E756D8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0470A-476C-5A23-0208-68B28658C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3114A-68DF-D47A-050D-CBC2D5D93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B547BE-7B3A-498F-9B50-5729FB999833}" type="datetime1">
              <a:rPr lang="en-US" smtClean="0"/>
              <a:t>5/16/24</a:t>
            </a:fld>
            <a:endParaRPr lang="en-US"/>
          </a:p>
        </p:txBody>
      </p:sp>
      <p:sp>
        <p:nvSpPr>
          <p:cNvPr id="5" name="Footer Placeholder 4">
            <a:extLst>
              <a:ext uri="{FF2B5EF4-FFF2-40B4-BE49-F238E27FC236}">
                <a16:creationId xmlns:a16="http://schemas.microsoft.com/office/drawing/2014/main" id="{565282F7-27DB-6DCE-EAE7-819915CEB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30298B-9B76-DB6E-52D6-618841F81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4C273B-0D69-4BA3-89C5-E423729420C1}" type="slidenum">
              <a:rPr lang="en-US" smtClean="0"/>
              <a:t>‹#›</a:t>
            </a:fld>
            <a:endParaRPr lang="en-US"/>
          </a:p>
        </p:txBody>
      </p:sp>
    </p:spTree>
    <p:extLst>
      <p:ext uri="{BB962C8B-B14F-4D97-AF65-F5344CB8AC3E}">
        <p14:creationId xmlns:p14="http://schemas.microsoft.com/office/powerpoint/2010/main" val="1257809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tn.gov/health/health-program-areas/fhw/early-childhood-program/chant.html"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mailto:PbforMDhelp@utk.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hyperlink" Target="https://www.tn.gov/content/dam/tn/health/documents/Oct2022CLPPP%20Screening%20GuidelinesFINAL.pdf" TargetMode="External"/><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68" t="6706" r="719" b="30279"/>
          <a:stretch/>
        </p:blipFill>
        <p:spPr>
          <a:xfrm>
            <a:off x="0" y="-19050"/>
            <a:ext cx="12161520" cy="6949440"/>
          </a:xfrm>
          <a:prstGeom prst="rect">
            <a:avLst/>
          </a:prstGeom>
        </p:spPr>
      </p:pic>
      <p:sp>
        <p:nvSpPr>
          <p:cNvPr id="7" name="Slide Number Placeholder 6"/>
          <p:cNvSpPr>
            <a:spLocks noGrp="1"/>
          </p:cNvSpPr>
          <p:nvPr>
            <p:ph type="sldNum" sz="quarter" idx="12"/>
          </p:nvPr>
        </p:nvSpPr>
        <p:spPr/>
        <p:txBody>
          <a:bodyPr/>
          <a:lstStyle/>
          <a:p>
            <a:fld id="{944C273B-0D69-4BA3-89C5-E423729420C1}" type="slidenum">
              <a:rPr lang="en-US" smtClean="0"/>
              <a:t>1</a:t>
            </a:fld>
            <a:endParaRPr lang="en-US"/>
          </a:p>
        </p:txBody>
      </p:sp>
      <p:sp>
        <p:nvSpPr>
          <p:cNvPr id="2" name="Title 1"/>
          <p:cNvSpPr>
            <a:spLocks noGrp="1"/>
          </p:cNvSpPr>
          <p:nvPr>
            <p:ph type="ctrTitle" idx="4294967295"/>
          </p:nvPr>
        </p:nvSpPr>
        <p:spPr>
          <a:xfrm>
            <a:off x="0" y="-669925"/>
            <a:ext cx="7323138" cy="5200650"/>
          </a:xfrm>
        </p:spPr>
        <p:txBody>
          <a:bodyPr>
            <a:normAutofit/>
          </a:bodyPr>
          <a:lstStyle/>
          <a:p>
            <a:pPr algn="ctr"/>
            <a:br>
              <a:rPr lang="en-US" sz="4400" b="1" dirty="0">
                <a:latin typeface="Constantia" panose="02030602050306030303" pitchFamily="18" charset="0"/>
              </a:rPr>
            </a:br>
            <a:r>
              <a:rPr lang="en-US" kern="1200" dirty="0">
                <a:solidFill>
                  <a:schemeClr val="tx1"/>
                </a:solidFill>
                <a:latin typeface="Tw Cen MT" panose="020B0602020104020603" pitchFamily="34" charset="0"/>
                <a:ea typeface="Ebrima" panose="02000000000000000000" pitchFamily="2" charset="0"/>
                <a:cs typeface="Ebrima" panose="02000000000000000000" pitchFamily="2" charset="0"/>
              </a:rPr>
              <a:t>Tennessee Childhood Lead Poisoning Prevention Program (TN CLPPP)</a:t>
            </a:r>
            <a:br>
              <a:rPr lang="en-US" kern="1200" dirty="0">
                <a:solidFill>
                  <a:schemeClr val="tx1"/>
                </a:solidFill>
                <a:latin typeface="Tw Cen MT" panose="020B0602020104020603" pitchFamily="34" charset="0"/>
                <a:ea typeface="Ebrima" panose="02000000000000000000" pitchFamily="2" charset="0"/>
                <a:cs typeface="Ebrima" panose="02000000000000000000" pitchFamily="2" charset="0"/>
              </a:rPr>
            </a:br>
            <a:br>
              <a:rPr lang="en-US" sz="4000" b="1" dirty="0">
                <a:latin typeface="Tw Cen MT" panose="020B0602020104020603" pitchFamily="34" charset="0"/>
                <a:ea typeface="Ebrima" panose="02000000000000000000" pitchFamily="2" charset="0"/>
                <a:cs typeface="Ebrima" panose="02000000000000000000" pitchFamily="2" charset="0"/>
              </a:rPr>
            </a:br>
            <a:r>
              <a:rPr lang="en-US" sz="4000" b="1" dirty="0">
                <a:solidFill>
                  <a:srgbClr val="FF0000"/>
                </a:solidFill>
                <a:latin typeface="Tw Cen MT" panose="020B0602020104020603" pitchFamily="34" charset="0"/>
                <a:ea typeface="Ebrima" panose="02000000000000000000" pitchFamily="2" charset="0"/>
                <a:cs typeface="Ebrima" panose="02000000000000000000" pitchFamily="2" charset="0"/>
              </a:rPr>
              <a:t>What to do for Patients </a:t>
            </a:r>
            <a:br>
              <a:rPr lang="en-US" sz="4000" b="1" dirty="0">
                <a:solidFill>
                  <a:srgbClr val="FF0000"/>
                </a:solidFill>
                <a:latin typeface="Tw Cen MT" panose="020B0602020104020603" pitchFamily="34" charset="0"/>
                <a:ea typeface="Ebrima" panose="02000000000000000000" pitchFamily="2" charset="0"/>
                <a:cs typeface="Ebrima" panose="02000000000000000000" pitchFamily="2" charset="0"/>
              </a:rPr>
            </a:br>
            <a:r>
              <a:rPr lang="en-US" sz="4000" b="1" dirty="0">
                <a:solidFill>
                  <a:srgbClr val="FF0000"/>
                </a:solidFill>
                <a:latin typeface="Tw Cen MT" panose="020B0602020104020603" pitchFamily="34" charset="0"/>
                <a:ea typeface="Ebrima" panose="02000000000000000000" pitchFamily="2" charset="0"/>
                <a:cs typeface="Ebrima" panose="02000000000000000000" pitchFamily="2" charset="0"/>
              </a:rPr>
              <a:t>with an EBLL</a:t>
            </a:r>
            <a:endParaRPr lang="en-US" sz="4400" b="1" dirty="0">
              <a:solidFill>
                <a:srgbClr val="FF0000"/>
              </a:solidFill>
              <a:latin typeface="Tw Cen MT" panose="020B0602020104020603" pitchFamily="34" charset="0"/>
              <a:ea typeface="Ebrima" panose="02000000000000000000" pitchFamily="2" charset="0"/>
              <a:cs typeface="Ebrima" panose="02000000000000000000" pitchFamily="2" charset="0"/>
            </a:endParaRPr>
          </a:p>
        </p:txBody>
      </p:sp>
      <p:pic>
        <p:nvPicPr>
          <p:cNvPr id="8" name="Picture 7">
            <a:extLst>
              <a:ext uri="{FF2B5EF4-FFF2-40B4-BE49-F238E27FC236}">
                <a16:creationId xmlns:a16="http://schemas.microsoft.com/office/drawing/2014/main" id="{6AB2EC7C-3C2D-2BC9-6A8C-06E3D738F3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2663" y="4352563"/>
            <a:ext cx="2017812" cy="844731"/>
          </a:xfrm>
          <a:prstGeom prst="rect">
            <a:avLst/>
          </a:prstGeom>
        </p:spPr>
      </p:pic>
      <p:pic>
        <p:nvPicPr>
          <p:cNvPr id="3" name="S01-T2.mp3">
            <a:hlinkClick r:id="" action="ppaction://ole?verb=0"/>
            <a:extLst>
              <a:ext uri="{FF2B5EF4-FFF2-40B4-BE49-F238E27FC236}">
                <a16:creationId xmlns:a16="http://schemas.microsoft.com/office/drawing/2014/main" id="{9432F725-F937-9121-5502-86898EFA61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4291" y="5949950"/>
            <a:ext cx="812800" cy="812800"/>
          </a:xfrm>
          <a:prstGeom prst="rect">
            <a:avLst/>
          </a:prstGeom>
        </p:spPr>
      </p:pic>
      <p:pic>
        <p:nvPicPr>
          <p:cNvPr id="4" name="Picture 3">
            <a:extLst>
              <a:ext uri="{FF2B5EF4-FFF2-40B4-BE49-F238E27FC236}">
                <a16:creationId xmlns:a16="http://schemas.microsoft.com/office/drawing/2014/main" id="{A064FFFE-EC34-70C3-591A-8A95FC9AB30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10418" y="5571095"/>
            <a:ext cx="4341966" cy="985493"/>
          </a:xfrm>
          <a:prstGeom prst="rect">
            <a:avLst/>
          </a:prstGeom>
        </p:spPr>
      </p:pic>
    </p:spTree>
    <p:extLst>
      <p:ext uri="{BB962C8B-B14F-4D97-AF65-F5344CB8AC3E}">
        <p14:creationId xmlns:p14="http://schemas.microsoft.com/office/powerpoint/2010/main" val="20543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10</a:t>
            </a:fld>
            <a:endParaRPr lang="en-US"/>
          </a:p>
        </p:txBody>
      </p:sp>
      <p:sp>
        <p:nvSpPr>
          <p:cNvPr id="4" name="TextBox 3"/>
          <p:cNvSpPr txBox="1"/>
          <p:nvPr/>
        </p:nvSpPr>
        <p:spPr>
          <a:xfrm>
            <a:off x="579120" y="558800"/>
            <a:ext cx="10881360" cy="1077218"/>
          </a:xfrm>
          <a:prstGeom prst="rect">
            <a:avLst/>
          </a:prstGeom>
          <a:noFill/>
        </p:spPr>
        <p:txBody>
          <a:bodyPr wrap="square" rtlCol="0">
            <a:spAutoFit/>
          </a:bodyPr>
          <a:lstStyle/>
          <a:p>
            <a:pPr algn="ctr"/>
            <a:r>
              <a:rPr lang="en-US" sz="3200" b="1" dirty="0">
                <a:latin typeface="Tw Cen MT" panose="020B0602020104020603" pitchFamily="34" charset="0"/>
              </a:rPr>
              <a:t>Referral to CHANT:</a:t>
            </a:r>
          </a:p>
          <a:p>
            <a:pPr algn="ctr"/>
            <a:r>
              <a:rPr lang="en-US" sz="3200" b="1" dirty="0">
                <a:latin typeface="Tw Cen MT" panose="020B0602020104020603" pitchFamily="34" charset="0"/>
              </a:rPr>
              <a:t>Community Health Access and Navigation in Tennessee</a:t>
            </a:r>
          </a:p>
        </p:txBody>
      </p:sp>
      <p:sp>
        <p:nvSpPr>
          <p:cNvPr id="5" name="TextBox 4"/>
          <p:cNvSpPr txBox="1"/>
          <p:nvPr/>
        </p:nvSpPr>
        <p:spPr>
          <a:xfrm>
            <a:off x="5049520" y="5425440"/>
            <a:ext cx="7335520" cy="707886"/>
          </a:xfrm>
          <a:prstGeom prst="rect">
            <a:avLst/>
          </a:prstGeom>
          <a:noFill/>
        </p:spPr>
        <p:txBody>
          <a:bodyPr wrap="square" rtlCol="0">
            <a:spAutoFit/>
          </a:bodyPr>
          <a:lstStyle/>
          <a:p>
            <a:r>
              <a:rPr lang="en-US" sz="2000" dirty="0">
                <a:hlinkClick r:id="rId4"/>
              </a:rPr>
              <a:t>https://www.tn.gov/health/health-program-areas/fhw/early-childhood-program/chant.html</a:t>
            </a:r>
            <a:r>
              <a:rPr lang="en-US" sz="2000" dirty="0"/>
              <a:t> </a:t>
            </a:r>
          </a:p>
        </p:txBody>
      </p:sp>
      <p:sp>
        <p:nvSpPr>
          <p:cNvPr id="9" name="TextBox 8"/>
          <p:cNvSpPr txBox="1"/>
          <p:nvPr/>
        </p:nvSpPr>
        <p:spPr>
          <a:xfrm>
            <a:off x="1361440" y="2001520"/>
            <a:ext cx="9255760" cy="3108543"/>
          </a:xfrm>
          <a:prstGeom prst="rect">
            <a:avLst/>
          </a:prstGeom>
          <a:noFill/>
        </p:spPr>
        <p:txBody>
          <a:bodyPr wrap="square" rtlCol="0">
            <a:spAutoFit/>
          </a:bodyPr>
          <a:lstStyle/>
          <a:p>
            <a:r>
              <a:rPr lang="en-US" sz="2800" dirty="0">
                <a:effectLst/>
                <a:latin typeface="Tw Cen MT" panose="020B0602020104020603" pitchFamily="34" charset="0"/>
              </a:rPr>
              <a:t>The Children's Special Services (CSS) program is now part of an integrated model of care coordination called Community Health Access and Navigation in Tennessee, or CHANT. CHANT is available for families through all county health departments. The nurse case managers at the TN Department of Health will automatically refer a child with a blood lead level &gt;</a:t>
            </a:r>
            <a:r>
              <a:rPr lang="en-US" sz="2800" dirty="0">
                <a:latin typeface="Tw Cen MT" panose="020B0602020104020603" pitchFamily="34" charset="0"/>
              </a:rPr>
              <a:t>3.5</a:t>
            </a:r>
            <a:r>
              <a:rPr lang="en-US" sz="2800" dirty="0">
                <a:effectLst/>
                <a:latin typeface="Tw Cen MT" panose="020B0602020104020603" pitchFamily="34" charset="0"/>
              </a:rPr>
              <a:t> </a:t>
            </a:r>
            <a:r>
              <a:rPr lang="en-US" sz="2800" dirty="0">
                <a:latin typeface="Constantia" panose="02030602050306030303" pitchFamily="18" charset="0"/>
              </a:rPr>
              <a:t>µg/dL </a:t>
            </a:r>
            <a:r>
              <a:rPr lang="en-US" sz="2800" dirty="0">
                <a:effectLst/>
                <a:latin typeface="Tw Cen MT" panose="020B0602020104020603" pitchFamily="34" charset="0"/>
              </a:rPr>
              <a:t>to CHANT.</a:t>
            </a:r>
          </a:p>
        </p:txBody>
      </p:sp>
      <p:pic>
        <p:nvPicPr>
          <p:cNvPr id="3" name="Picture 2">
            <a:extLst>
              <a:ext uri="{FF2B5EF4-FFF2-40B4-BE49-F238E27FC236}">
                <a16:creationId xmlns:a16="http://schemas.microsoft.com/office/drawing/2014/main" id="{FA149D09-6FC8-B1AE-487C-85AA9334ED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1440" y="5308093"/>
            <a:ext cx="2940061" cy="1230819"/>
          </a:xfrm>
          <a:prstGeom prst="rect">
            <a:avLst/>
          </a:prstGeom>
        </p:spPr>
      </p:pic>
      <p:pic>
        <p:nvPicPr>
          <p:cNvPr id="6" name="S10-T2.mp3">
            <a:hlinkClick r:id="" action="ppaction://media"/>
            <a:extLst>
              <a:ext uri="{FF2B5EF4-FFF2-40B4-BE49-F238E27FC236}">
                <a16:creationId xmlns:a16="http://schemas.microsoft.com/office/drawing/2014/main" id="{A9877E80-39D8-A0EA-0810-0D7AF2DB5F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2720" y="5779383"/>
            <a:ext cx="812800" cy="812800"/>
          </a:xfrm>
          <a:prstGeom prst="rect">
            <a:avLst/>
          </a:prstGeom>
        </p:spPr>
      </p:pic>
    </p:spTree>
    <p:extLst>
      <p:ext uri="{BB962C8B-B14F-4D97-AF65-F5344CB8AC3E}">
        <p14:creationId xmlns:p14="http://schemas.microsoft.com/office/powerpoint/2010/main" val="35143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11</a:t>
            </a:fld>
            <a:endParaRPr lang="en-US"/>
          </a:p>
        </p:txBody>
      </p:sp>
      <p:sp>
        <p:nvSpPr>
          <p:cNvPr id="4" name="TextBox 3"/>
          <p:cNvSpPr txBox="1"/>
          <p:nvPr/>
        </p:nvSpPr>
        <p:spPr>
          <a:xfrm>
            <a:off x="1556426" y="486384"/>
            <a:ext cx="8657617" cy="646331"/>
          </a:xfrm>
          <a:prstGeom prst="rect">
            <a:avLst/>
          </a:prstGeom>
          <a:noFill/>
        </p:spPr>
        <p:txBody>
          <a:bodyPr wrap="square" rtlCol="0">
            <a:spAutoFit/>
          </a:bodyPr>
          <a:lstStyle/>
          <a:p>
            <a:pPr algn="ctr"/>
            <a:r>
              <a:rPr lang="en-US" sz="3600" b="1" dirty="0">
                <a:latin typeface="Constantia" panose="02030602050306030303" pitchFamily="18" charset="0"/>
              </a:rPr>
              <a:t>TN CLPPP Resources</a:t>
            </a:r>
          </a:p>
        </p:txBody>
      </p:sp>
      <p:sp>
        <p:nvSpPr>
          <p:cNvPr id="6" name="TextBox 5"/>
          <p:cNvSpPr txBox="1"/>
          <p:nvPr/>
        </p:nvSpPr>
        <p:spPr>
          <a:xfrm>
            <a:off x="797522" y="1341436"/>
            <a:ext cx="10849046" cy="4524315"/>
          </a:xfrm>
          <a:prstGeom prst="rect">
            <a:avLst/>
          </a:prstGeom>
          <a:noFill/>
        </p:spPr>
        <p:txBody>
          <a:bodyPr wrap="square" rtlCol="0">
            <a:spAutoFit/>
          </a:bodyPr>
          <a:lstStyle/>
          <a:p>
            <a:r>
              <a:rPr lang="en-US" sz="3200" dirty="0">
                <a:latin typeface="Tw Cen MT" panose="020B0602020104020603" pitchFamily="34" charset="0"/>
              </a:rPr>
              <a:t>Your Regional Coordinator or the state case management staff is available for consultation on medical issues.</a:t>
            </a:r>
          </a:p>
          <a:p>
            <a:endParaRPr lang="en-US" sz="3200" dirty="0">
              <a:latin typeface="Tw Cen MT" panose="020B0602020104020603" pitchFamily="34" charset="0"/>
            </a:endParaRPr>
          </a:p>
          <a:p>
            <a:r>
              <a:rPr lang="en-US" sz="3200" dirty="0">
                <a:effectLst/>
                <a:latin typeface="Tw Cen MT" panose="020B0602020104020603" pitchFamily="34" charset="0"/>
              </a:rPr>
              <a:t>If you would like regional medical consultation and need contact information, contact:	</a:t>
            </a:r>
            <a:r>
              <a:rPr lang="en-US" sz="3200" dirty="0">
                <a:latin typeface="Tw Cen MT" panose="020B0602020104020603" pitchFamily="34" charset="0"/>
                <a:hlinkClick r:id="rId4"/>
              </a:rPr>
              <a:t>PbforMDhelp@utk.edu</a:t>
            </a:r>
            <a:endParaRPr lang="en-US" sz="3200" dirty="0">
              <a:latin typeface="Tw Cen MT" panose="020B0602020104020603" pitchFamily="34" charset="0"/>
            </a:endParaRPr>
          </a:p>
          <a:p>
            <a:endParaRPr lang="en-US" sz="3200" dirty="0">
              <a:latin typeface="Tw Cen MT" panose="020B0602020104020603" pitchFamily="34" charset="0"/>
            </a:endParaRPr>
          </a:p>
          <a:p>
            <a:r>
              <a:rPr lang="en-US" sz="3200" dirty="0">
                <a:latin typeface="Tw Cen MT" panose="020B0602020104020603" pitchFamily="34" charset="0"/>
              </a:rPr>
              <a:t>All links mentioned in this presentation are listed on the website below.</a:t>
            </a:r>
          </a:p>
          <a:p>
            <a:r>
              <a:rPr lang="en-US" sz="3200" dirty="0">
                <a:latin typeface="Constantia" panose="02030602050306030303" pitchFamily="18" charset="0"/>
              </a:rPr>
              <a:t> </a:t>
            </a:r>
          </a:p>
        </p:txBody>
      </p:sp>
      <p:pic>
        <p:nvPicPr>
          <p:cNvPr id="3" name="Picture 2">
            <a:extLst>
              <a:ext uri="{FF2B5EF4-FFF2-40B4-BE49-F238E27FC236}">
                <a16:creationId xmlns:a16="http://schemas.microsoft.com/office/drawing/2014/main" id="{A80C2FF6-6AFA-6127-67B3-82D6B54DEE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3957" y="5332754"/>
            <a:ext cx="2743201" cy="1148406"/>
          </a:xfrm>
          <a:prstGeom prst="rect">
            <a:avLst/>
          </a:prstGeom>
        </p:spPr>
      </p:pic>
      <p:pic>
        <p:nvPicPr>
          <p:cNvPr id="7" name="Picture 6">
            <a:extLst>
              <a:ext uri="{FF2B5EF4-FFF2-40B4-BE49-F238E27FC236}">
                <a16:creationId xmlns:a16="http://schemas.microsoft.com/office/drawing/2014/main" id="{D02D7429-A7BD-F22D-9E77-827C83FF0FE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17496" y="5386123"/>
            <a:ext cx="4341966" cy="985493"/>
          </a:xfrm>
          <a:prstGeom prst="rect">
            <a:avLst/>
          </a:prstGeom>
        </p:spPr>
      </p:pic>
      <p:pic>
        <p:nvPicPr>
          <p:cNvPr id="5" name="S11-T1.mp3">
            <a:hlinkClick r:id="" action="ppaction://media"/>
            <a:extLst>
              <a:ext uri="{FF2B5EF4-FFF2-40B4-BE49-F238E27FC236}">
                <a16:creationId xmlns:a16="http://schemas.microsoft.com/office/drawing/2014/main" id="{28FD8808-BECA-3021-F4B5-DF9E4443709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2957" y="5795932"/>
            <a:ext cx="812800" cy="812800"/>
          </a:xfrm>
          <a:prstGeom prst="rect">
            <a:avLst/>
          </a:prstGeom>
        </p:spPr>
      </p:pic>
    </p:spTree>
    <p:extLst>
      <p:ext uri="{BB962C8B-B14F-4D97-AF65-F5344CB8AC3E}">
        <p14:creationId xmlns:p14="http://schemas.microsoft.com/office/powerpoint/2010/main" val="338493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87372-F7D3-DA15-1B3E-317FA46463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9CCD1E-FD0D-80F7-32E9-BE045C318B62}"/>
              </a:ext>
            </a:extLst>
          </p:cNvPr>
          <p:cNvSpPr>
            <a:spLocks noGrp="1"/>
          </p:cNvSpPr>
          <p:nvPr>
            <p:ph type="sldNum" sz="quarter" idx="12"/>
          </p:nvPr>
        </p:nvSpPr>
        <p:spPr/>
        <p:txBody>
          <a:bodyPr/>
          <a:lstStyle/>
          <a:p>
            <a:fld id="{944C273B-0D69-4BA3-89C5-E423729420C1}" type="slidenum">
              <a:rPr lang="en-US" smtClean="0"/>
              <a:t>2</a:t>
            </a:fld>
            <a:endParaRPr lang="en-US"/>
          </a:p>
        </p:txBody>
      </p:sp>
      <p:sp>
        <p:nvSpPr>
          <p:cNvPr id="3" name="TextBox 2">
            <a:extLst>
              <a:ext uri="{FF2B5EF4-FFF2-40B4-BE49-F238E27FC236}">
                <a16:creationId xmlns:a16="http://schemas.microsoft.com/office/drawing/2014/main" id="{794B0615-6FFD-BC76-B949-C31971A8DE6E}"/>
              </a:ext>
            </a:extLst>
          </p:cNvPr>
          <p:cNvSpPr txBox="1"/>
          <p:nvPr/>
        </p:nvSpPr>
        <p:spPr>
          <a:xfrm>
            <a:off x="0" y="422484"/>
            <a:ext cx="12192000" cy="1200329"/>
          </a:xfrm>
          <a:prstGeom prst="rect">
            <a:avLst/>
          </a:prstGeom>
          <a:noFill/>
        </p:spPr>
        <p:txBody>
          <a:bodyPr wrap="square" rtlCol="0">
            <a:spAutoFit/>
          </a:bodyPr>
          <a:lstStyle/>
          <a:p>
            <a:pPr algn="ctr"/>
            <a:r>
              <a:rPr lang="en-US" sz="3600" b="1" dirty="0">
                <a:latin typeface="Tw Cen MT" panose="020B0602020104020603" pitchFamily="34" charset="0"/>
              </a:rPr>
              <a:t>How frequently is a capillary sample confirmed</a:t>
            </a:r>
          </a:p>
          <a:p>
            <a:pPr algn="ctr"/>
            <a:r>
              <a:rPr lang="en-US" sz="3600" b="1" dirty="0">
                <a:latin typeface="Tw Cen MT" panose="020B0602020104020603" pitchFamily="34" charset="0"/>
              </a:rPr>
              <a:t>as an elevated blood lead level(EBLL)?*</a:t>
            </a:r>
          </a:p>
        </p:txBody>
      </p:sp>
      <p:graphicFrame>
        <p:nvGraphicFramePr>
          <p:cNvPr id="4" name="Table 3">
            <a:extLst>
              <a:ext uri="{FF2B5EF4-FFF2-40B4-BE49-F238E27FC236}">
                <a16:creationId xmlns:a16="http://schemas.microsoft.com/office/drawing/2014/main" id="{9DA5D485-78B9-5F4D-6671-88381AFF18C7}"/>
              </a:ext>
            </a:extLst>
          </p:cNvPr>
          <p:cNvGraphicFramePr>
            <a:graphicFrameLocks noGrp="1"/>
          </p:cNvGraphicFramePr>
          <p:nvPr>
            <p:extLst>
              <p:ext uri="{D42A27DB-BD31-4B8C-83A1-F6EECF244321}">
                <p14:modId xmlns:p14="http://schemas.microsoft.com/office/powerpoint/2010/main" val="3755446999"/>
              </p:ext>
            </p:extLst>
          </p:nvPr>
        </p:nvGraphicFramePr>
        <p:xfrm>
          <a:off x="680422" y="1916843"/>
          <a:ext cx="10831156" cy="3949242"/>
        </p:xfrm>
        <a:graphic>
          <a:graphicData uri="http://schemas.openxmlformats.org/drawingml/2006/table">
            <a:tbl>
              <a:tblPr firstRow="1" bandRow="1">
                <a:tableStyleId>{5C22544A-7EE6-4342-B048-85BDC9FD1C3A}</a:tableStyleId>
              </a:tblPr>
              <a:tblGrid>
                <a:gridCol w="1432775">
                  <a:extLst>
                    <a:ext uri="{9D8B030D-6E8A-4147-A177-3AD203B41FA5}">
                      <a16:colId xmlns:a16="http://schemas.microsoft.com/office/drawing/2014/main" val="1173085449"/>
                    </a:ext>
                  </a:extLst>
                </a:gridCol>
                <a:gridCol w="3258838">
                  <a:extLst>
                    <a:ext uri="{9D8B030D-6E8A-4147-A177-3AD203B41FA5}">
                      <a16:colId xmlns:a16="http://schemas.microsoft.com/office/drawing/2014/main" val="2514093653"/>
                    </a:ext>
                  </a:extLst>
                </a:gridCol>
                <a:gridCol w="3018207">
                  <a:extLst>
                    <a:ext uri="{9D8B030D-6E8A-4147-A177-3AD203B41FA5}">
                      <a16:colId xmlns:a16="http://schemas.microsoft.com/office/drawing/2014/main" val="395813527"/>
                    </a:ext>
                  </a:extLst>
                </a:gridCol>
                <a:gridCol w="3121336">
                  <a:extLst>
                    <a:ext uri="{9D8B030D-6E8A-4147-A177-3AD203B41FA5}">
                      <a16:colId xmlns:a16="http://schemas.microsoft.com/office/drawing/2014/main" val="324056484"/>
                    </a:ext>
                  </a:extLst>
                </a:gridCol>
              </a:tblGrid>
              <a:tr h="1206042">
                <a:tc>
                  <a:txBody>
                    <a:bodyPr/>
                    <a:lstStyle/>
                    <a:p>
                      <a:pPr algn="ctr"/>
                      <a:r>
                        <a:rPr lang="en-US" sz="2400" dirty="0">
                          <a:solidFill>
                            <a:schemeClr val="tx1"/>
                          </a:solidFill>
                          <a:latin typeface="Tw Cen MT" panose="020B0602020104020603" pitchFamily="34" charset="0"/>
                        </a:rPr>
                        <a:t>Year</a:t>
                      </a:r>
                    </a:p>
                  </a:txBody>
                  <a:tcPr>
                    <a:solidFill>
                      <a:schemeClr val="tx2">
                        <a:lumMod val="50000"/>
                        <a:lumOff val="50000"/>
                      </a:schemeClr>
                    </a:solidFill>
                  </a:tcPr>
                </a:tc>
                <a:tc>
                  <a:txBody>
                    <a:bodyPr/>
                    <a:lstStyle/>
                    <a:p>
                      <a:pPr algn="ctr"/>
                      <a:r>
                        <a:rPr lang="en-US" sz="2400" dirty="0">
                          <a:solidFill>
                            <a:schemeClr val="tx1"/>
                          </a:solidFill>
                          <a:latin typeface="Tw Cen MT" panose="020B0602020104020603" pitchFamily="34" charset="0"/>
                        </a:rPr>
                        <a:t># Elevated Initial Capillary Screenings</a:t>
                      </a:r>
                      <a:endParaRPr lang="en-US" sz="2400" b="1" kern="1200" dirty="0">
                        <a:solidFill>
                          <a:schemeClr val="tx1"/>
                        </a:solidFill>
                        <a:effectLst/>
                        <a:latin typeface="Tw Cen MT" panose="020B0602020104020603" pitchFamily="34" charset="0"/>
                        <a:ea typeface="+mn-ea"/>
                        <a:cs typeface="+mn-cs"/>
                      </a:endParaRPr>
                    </a:p>
                  </a:txBody>
                  <a:tcPr>
                    <a:solidFill>
                      <a:schemeClr val="tx2">
                        <a:lumMod val="50000"/>
                        <a:lumOff val="50000"/>
                      </a:schemeClr>
                    </a:solidFill>
                  </a:tcPr>
                </a:tc>
                <a:tc>
                  <a:txBody>
                    <a:bodyPr/>
                    <a:lstStyle/>
                    <a:p>
                      <a:pPr algn="ctr"/>
                      <a:r>
                        <a:rPr lang="en-US" sz="2400" dirty="0">
                          <a:solidFill>
                            <a:schemeClr val="tx1"/>
                          </a:solidFill>
                          <a:latin typeface="Tw Cen MT" panose="020B0602020104020603" pitchFamily="34" charset="0"/>
                        </a:rPr>
                        <a:t># Elevated Initial Capillary Screenings CONFIRMED</a:t>
                      </a:r>
                    </a:p>
                  </a:txBody>
                  <a:tcPr>
                    <a:solidFill>
                      <a:schemeClr val="tx2">
                        <a:lumMod val="50000"/>
                        <a:lumOff val="50000"/>
                      </a:schemeClr>
                    </a:solidFill>
                  </a:tcPr>
                </a:tc>
                <a:tc>
                  <a:txBody>
                    <a:bodyPr/>
                    <a:lstStyle/>
                    <a:p>
                      <a:pPr algn="ctr"/>
                      <a:r>
                        <a:rPr lang="en-US" sz="2400" dirty="0">
                          <a:solidFill>
                            <a:schemeClr val="tx1"/>
                          </a:solidFill>
                          <a:latin typeface="Tw Cen MT" panose="020B0602020104020603" pitchFamily="34" charset="0"/>
                        </a:rPr>
                        <a:t>Confirmation Rate</a:t>
                      </a:r>
                    </a:p>
                  </a:txBody>
                  <a:tcPr>
                    <a:solidFill>
                      <a:schemeClr val="tx2">
                        <a:lumMod val="50000"/>
                        <a:lumOff val="50000"/>
                      </a:schemeClr>
                    </a:solidFill>
                  </a:tcPr>
                </a:tc>
                <a:extLst>
                  <a:ext uri="{0D108BD9-81ED-4DB2-BD59-A6C34878D82A}">
                    <a16:rowId xmlns:a16="http://schemas.microsoft.com/office/drawing/2014/main" val="3713711180"/>
                  </a:ext>
                </a:extLst>
              </a:tr>
              <a:tr h="420447">
                <a:tc>
                  <a:txBody>
                    <a:bodyPr/>
                    <a:lstStyle/>
                    <a:p>
                      <a:pPr algn="ctr"/>
                      <a:r>
                        <a:rPr lang="en-US" sz="2400" dirty="0">
                          <a:latin typeface="Tw Cen MT" panose="020B0602020104020603" pitchFamily="34" charset="0"/>
                        </a:rPr>
                        <a:t>2023</a:t>
                      </a:r>
                    </a:p>
                  </a:txBody>
                  <a:tcPr/>
                </a:tc>
                <a:tc>
                  <a:txBody>
                    <a:bodyPr/>
                    <a:lstStyle/>
                    <a:p>
                      <a:pPr algn="ctr"/>
                      <a:r>
                        <a:rPr lang="en-US" sz="2400" dirty="0">
                          <a:latin typeface="Tw Cen MT" panose="020B0602020104020603" pitchFamily="34" charset="0"/>
                        </a:rPr>
                        <a:t>2,170</a:t>
                      </a:r>
                    </a:p>
                  </a:txBody>
                  <a:tcPr/>
                </a:tc>
                <a:tc>
                  <a:txBody>
                    <a:bodyPr/>
                    <a:lstStyle/>
                    <a:p>
                      <a:pPr algn="ctr"/>
                      <a:r>
                        <a:rPr lang="en-US" sz="2400" b="1" dirty="0">
                          <a:solidFill>
                            <a:schemeClr val="accent1">
                              <a:lumMod val="50000"/>
                            </a:schemeClr>
                          </a:solidFill>
                          <a:latin typeface="Tw Cen MT" panose="020B0602020104020603" pitchFamily="34" charset="0"/>
                        </a:rPr>
                        <a:t>377</a:t>
                      </a:r>
                    </a:p>
                  </a:txBody>
                  <a:tcPr/>
                </a:tc>
                <a:tc>
                  <a:txBody>
                    <a:bodyPr/>
                    <a:lstStyle/>
                    <a:p>
                      <a:pPr algn="ctr"/>
                      <a:r>
                        <a:rPr lang="en-US" sz="2400" b="0" dirty="0">
                          <a:solidFill>
                            <a:schemeClr val="tx1"/>
                          </a:solidFill>
                          <a:latin typeface="Tw Cen MT" panose="020B0602020104020603" pitchFamily="34" charset="0"/>
                        </a:rPr>
                        <a:t>17.40%</a:t>
                      </a:r>
                    </a:p>
                  </a:txBody>
                  <a:tcPr/>
                </a:tc>
                <a:extLst>
                  <a:ext uri="{0D108BD9-81ED-4DB2-BD59-A6C34878D82A}">
                    <a16:rowId xmlns:a16="http://schemas.microsoft.com/office/drawing/2014/main" val="3068054133"/>
                  </a:ext>
                </a:extLst>
              </a:tr>
              <a:tr h="420447">
                <a:tc>
                  <a:txBody>
                    <a:bodyPr/>
                    <a:lstStyle/>
                    <a:p>
                      <a:pPr algn="ctr"/>
                      <a:r>
                        <a:rPr lang="en-US" sz="2400" dirty="0">
                          <a:latin typeface="Tw Cen MT" panose="020B0602020104020603" pitchFamily="34" charset="0"/>
                        </a:rPr>
                        <a:t>2022</a:t>
                      </a:r>
                    </a:p>
                  </a:txBody>
                  <a:tcPr/>
                </a:tc>
                <a:tc>
                  <a:txBody>
                    <a:bodyPr/>
                    <a:lstStyle/>
                    <a:p>
                      <a:pPr algn="ctr"/>
                      <a:r>
                        <a:rPr lang="en-US" sz="2400" dirty="0">
                          <a:latin typeface="Tw Cen MT" panose="020B0602020104020603" pitchFamily="34" charset="0"/>
                        </a:rPr>
                        <a:t>879</a:t>
                      </a:r>
                    </a:p>
                  </a:txBody>
                  <a:tcPr/>
                </a:tc>
                <a:tc>
                  <a:txBody>
                    <a:bodyPr/>
                    <a:lstStyle/>
                    <a:p>
                      <a:pPr algn="ctr"/>
                      <a:r>
                        <a:rPr lang="en-US" sz="2400" b="1" dirty="0">
                          <a:solidFill>
                            <a:schemeClr val="accent1">
                              <a:lumMod val="50000"/>
                            </a:schemeClr>
                          </a:solidFill>
                          <a:latin typeface="Tw Cen MT" panose="020B0602020104020603" pitchFamily="34" charset="0"/>
                        </a:rPr>
                        <a:t>163</a:t>
                      </a:r>
                    </a:p>
                  </a:txBody>
                  <a:tcPr/>
                </a:tc>
                <a:tc>
                  <a:txBody>
                    <a:bodyPr/>
                    <a:lstStyle/>
                    <a:p>
                      <a:pPr algn="ctr"/>
                      <a:r>
                        <a:rPr lang="en-US" sz="2400" b="0" dirty="0">
                          <a:solidFill>
                            <a:schemeClr val="tx1"/>
                          </a:solidFill>
                          <a:latin typeface="Tw Cen MT" panose="020B0602020104020603" pitchFamily="34" charset="0"/>
                        </a:rPr>
                        <a:t>18.50%</a:t>
                      </a:r>
                    </a:p>
                  </a:txBody>
                  <a:tcPr/>
                </a:tc>
                <a:extLst>
                  <a:ext uri="{0D108BD9-81ED-4DB2-BD59-A6C34878D82A}">
                    <a16:rowId xmlns:a16="http://schemas.microsoft.com/office/drawing/2014/main" val="2044516779"/>
                  </a:ext>
                </a:extLst>
              </a:tr>
              <a:tr h="420447">
                <a:tc>
                  <a:txBody>
                    <a:bodyPr/>
                    <a:lstStyle/>
                    <a:p>
                      <a:pPr algn="ctr"/>
                      <a:r>
                        <a:rPr lang="en-US" sz="2400" dirty="0">
                          <a:latin typeface="Tw Cen MT" panose="020B0602020104020603" pitchFamily="34" charset="0"/>
                        </a:rPr>
                        <a:t>2021</a:t>
                      </a:r>
                    </a:p>
                  </a:txBody>
                  <a:tcPr/>
                </a:tc>
                <a:tc>
                  <a:txBody>
                    <a:bodyPr/>
                    <a:lstStyle/>
                    <a:p>
                      <a:pPr algn="ctr"/>
                      <a:r>
                        <a:rPr lang="en-US" sz="2400" dirty="0">
                          <a:latin typeface="Tw Cen MT" panose="020B0602020104020603" pitchFamily="34" charset="0"/>
                        </a:rPr>
                        <a:t>594</a:t>
                      </a:r>
                    </a:p>
                  </a:txBody>
                  <a:tcPr/>
                </a:tc>
                <a:tc>
                  <a:txBody>
                    <a:bodyPr/>
                    <a:lstStyle/>
                    <a:p>
                      <a:pPr algn="ctr"/>
                      <a:r>
                        <a:rPr lang="en-US" sz="2400" b="1" dirty="0">
                          <a:solidFill>
                            <a:schemeClr val="accent1">
                              <a:lumMod val="50000"/>
                            </a:schemeClr>
                          </a:solidFill>
                          <a:latin typeface="Tw Cen MT" panose="020B0602020104020603" pitchFamily="34" charset="0"/>
                        </a:rPr>
                        <a:t>150</a:t>
                      </a:r>
                    </a:p>
                  </a:txBody>
                  <a:tcPr/>
                </a:tc>
                <a:tc>
                  <a:txBody>
                    <a:bodyPr/>
                    <a:lstStyle/>
                    <a:p>
                      <a:pPr algn="ctr"/>
                      <a:r>
                        <a:rPr lang="en-US" sz="2400" b="0" dirty="0">
                          <a:solidFill>
                            <a:schemeClr val="tx1"/>
                          </a:solidFill>
                          <a:latin typeface="Tw Cen MT" panose="020B0602020104020603" pitchFamily="34" charset="0"/>
                        </a:rPr>
                        <a:t>25.30%</a:t>
                      </a:r>
                    </a:p>
                  </a:txBody>
                  <a:tcPr/>
                </a:tc>
                <a:extLst>
                  <a:ext uri="{0D108BD9-81ED-4DB2-BD59-A6C34878D82A}">
                    <a16:rowId xmlns:a16="http://schemas.microsoft.com/office/drawing/2014/main" val="1472882906"/>
                  </a:ext>
                </a:extLst>
              </a:tr>
              <a:tr h="420447">
                <a:tc>
                  <a:txBody>
                    <a:bodyPr/>
                    <a:lstStyle/>
                    <a:p>
                      <a:pPr algn="ctr"/>
                      <a:r>
                        <a:rPr lang="en-US" sz="2400" dirty="0">
                          <a:latin typeface="Tw Cen MT" panose="020B0602020104020603" pitchFamily="34" charset="0"/>
                        </a:rPr>
                        <a:t>2020</a:t>
                      </a:r>
                    </a:p>
                  </a:txBody>
                  <a:tcPr/>
                </a:tc>
                <a:tc>
                  <a:txBody>
                    <a:bodyPr/>
                    <a:lstStyle/>
                    <a:p>
                      <a:pPr algn="ctr"/>
                      <a:r>
                        <a:rPr lang="en-US" sz="2400" dirty="0">
                          <a:latin typeface="Tw Cen MT" panose="020B0602020104020603" pitchFamily="34" charset="0"/>
                        </a:rPr>
                        <a:t>805</a:t>
                      </a:r>
                    </a:p>
                  </a:txBody>
                  <a:tcPr/>
                </a:tc>
                <a:tc>
                  <a:txBody>
                    <a:bodyPr/>
                    <a:lstStyle/>
                    <a:p>
                      <a:pPr algn="ctr"/>
                      <a:r>
                        <a:rPr lang="en-US" sz="2400" b="1" dirty="0">
                          <a:solidFill>
                            <a:schemeClr val="accent1">
                              <a:lumMod val="50000"/>
                            </a:schemeClr>
                          </a:solidFill>
                          <a:latin typeface="Tw Cen MT" panose="020B0602020104020603" pitchFamily="34" charset="0"/>
                        </a:rPr>
                        <a:t>201</a:t>
                      </a:r>
                    </a:p>
                  </a:txBody>
                  <a:tcPr/>
                </a:tc>
                <a:tc>
                  <a:txBody>
                    <a:bodyPr/>
                    <a:lstStyle/>
                    <a:p>
                      <a:pPr algn="ctr"/>
                      <a:r>
                        <a:rPr lang="en-US" sz="2400" b="0" dirty="0">
                          <a:solidFill>
                            <a:schemeClr val="tx1"/>
                          </a:solidFill>
                          <a:latin typeface="Tw Cen MT" panose="020B0602020104020603" pitchFamily="34" charset="0"/>
                        </a:rPr>
                        <a:t>25.00%</a:t>
                      </a:r>
                    </a:p>
                  </a:txBody>
                  <a:tcPr/>
                </a:tc>
                <a:extLst>
                  <a:ext uri="{0D108BD9-81ED-4DB2-BD59-A6C34878D82A}">
                    <a16:rowId xmlns:a16="http://schemas.microsoft.com/office/drawing/2014/main" val="4237857318"/>
                  </a:ext>
                </a:extLst>
              </a:tr>
              <a:tr h="420447">
                <a:tc>
                  <a:txBody>
                    <a:bodyPr/>
                    <a:lstStyle/>
                    <a:p>
                      <a:pPr algn="ctr"/>
                      <a:r>
                        <a:rPr lang="en-US" sz="2400" dirty="0">
                          <a:latin typeface="Tw Cen MT" panose="020B0602020104020603" pitchFamily="34" charset="0"/>
                        </a:rPr>
                        <a:t>2019</a:t>
                      </a:r>
                    </a:p>
                  </a:txBody>
                  <a:tcPr/>
                </a:tc>
                <a:tc>
                  <a:txBody>
                    <a:bodyPr/>
                    <a:lstStyle/>
                    <a:p>
                      <a:pPr algn="ctr"/>
                      <a:r>
                        <a:rPr lang="en-US" sz="2400">
                          <a:latin typeface="Tw Cen MT" panose="020B0602020104020603" pitchFamily="34" charset="0"/>
                        </a:rPr>
                        <a:t>1,033</a:t>
                      </a:r>
                      <a:endParaRPr lang="en-US" sz="2400" dirty="0">
                        <a:latin typeface="Tw Cen MT" panose="020B0602020104020603" pitchFamily="34" charset="0"/>
                      </a:endParaRPr>
                    </a:p>
                  </a:txBody>
                  <a:tcPr/>
                </a:tc>
                <a:tc>
                  <a:txBody>
                    <a:bodyPr/>
                    <a:lstStyle/>
                    <a:p>
                      <a:pPr algn="ctr"/>
                      <a:r>
                        <a:rPr lang="en-US" sz="2400" b="1" dirty="0">
                          <a:solidFill>
                            <a:schemeClr val="accent1">
                              <a:lumMod val="50000"/>
                            </a:schemeClr>
                          </a:solidFill>
                          <a:latin typeface="Tw Cen MT" panose="020B0602020104020603" pitchFamily="34" charset="0"/>
                        </a:rPr>
                        <a:t>270</a:t>
                      </a:r>
                    </a:p>
                  </a:txBody>
                  <a:tcPr/>
                </a:tc>
                <a:tc>
                  <a:txBody>
                    <a:bodyPr/>
                    <a:lstStyle/>
                    <a:p>
                      <a:pPr algn="ctr"/>
                      <a:r>
                        <a:rPr lang="en-US" sz="2400" b="0" dirty="0">
                          <a:solidFill>
                            <a:schemeClr val="tx1"/>
                          </a:solidFill>
                          <a:latin typeface="Tw Cen MT" panose="020B0602020104020603" pitchFamily="34" charset="0"/>
                        </a:rPr>
                        <a:t>26.10%</a:t>
                      </a:r>
                    </a:p>
                  </a:txBody>
                  <a:tcPr/>
                </a:tc>
                <a:extLst>
                  <a:ext uri="{0D108BD9-81ED-4DB2-BD59-A6C34878D82A}">
                    <a16:rowId xmlns:a16="http://schemas.microsoft.com/office/drawing/2014/main" val="3521587864"/>
                  </a:ext>
                </a:extLst>
              </a:tr>
              <a:tr h="420447">
                <a:tc>
                  <a:txBody>
                    <a:bodyPr/>
                    <a:lstStyle/>
                    <a:p>
                      <a:pPr algn="ctr"/>
                      <a:r>
                        <a:rPr lang="en-US" sz="2400" dirty="0">
                          <a:latin typeface="Tw Cen MT" panose="020B0602020104020603" pitchFamily="34" charset="0"/>
                        </a:rPr>
                        <a:t>2018</a:t>
                      </a:r>
                    </a:p>
                  </a:txBody>
                  <a:tcPr/>
                </a:tc>
                <a:tc>
                  <a:txBody>
                    <a:bodyPr/>
                    <a:lstStyle/>
                    <a:p>
                      <a:pPr algn="ctr"/>
                      <a:r>
                        <a:rPr lang="en-US" sz="2400" dirty="0">
                          <a:latin typeface="Tw Cen MT" panose="020B0602020104020603" pitchFamily="34" charset="0"/>
                        </a:rPr>
                        <a:t>906</a:t>
                      </a:r>
                    </a:p>
                  </a:txBody>
                  <a:tcPr/>
                </a:tc>
                <a:tc>
                  <a:txBody>
                    <a:bodyPr/>
                    <a:lstStyle/>
                    <a:p>
                      <a:pPr algn="ctr"/>
                      <a:r>
                        <a:rPr lang="en-US" sz="2400" b="1" dirty="0">
                          <a:solidFill>
                            <a:schemeClr val="accent1">
                              <a:lumMod val="50000"/>
                            </a:schemeClr>
                          </a:solidFill>
                          <a:latin typeface="Tw Cen MT" panose="020B0602020104020603" pitchFamily="34" charset="0"/>
                        </a:rPr>
                        <a:t>262</a:t>
                      </a:r>
                    </a:p>
                  </a:txBody>
                  <a:tcPr/>
                </a:tc>
                <a:tc>
                  <a:txBody>
                    <a:bodyPr/>
                    <a:lstStyle/>
                    <a:p>
                      <a:pPr algn="ctr"/>
                      <a:r>
                        <a:rPr lang="en-US" sz="2400" b="0" dirty="0">
                          <a:solidFill>
                            <a:schemeClr val="tx1"/>
                          </a:solidFill>
                          <a:latin typeface="Tw Cen MT" panose="020B0602020104020603" pitchFamily="34" charset="0"/>
                        </a:rPr>
                        <a:t>28.90%</a:t>
                      </a:r>
                    </a:p>
                  </a:txBody>
                  <a:tcPr/>
                </a:tc>
                <a:extLst>
                  <a:ext uri="{0D108BD9-81ED-4DB2-BD59-A6C34878D82A}">
                    <a16:rowId xmlns:a16="http://schemas.microsoft.com/office/drawing/2014/main" val="1171737228"/>
                  </a:ext>
                </a:extLst>
              </a:tr>
            </a:tbl>
          </a:graphicData>
        </a:graphic>
      </p:graphicFrame>
      <p:sp>
        <p:nvSpPr>
          <p:cNvPr id="5" name="TextBox 4">
            <a:extLst>
              <a:ext uri="{FF2B5EF4-FFF2-40B4-BE49-F238E27FC236}">
                <a16:creationId xmlns:a16="http://schemas.microsoft.com/office/drawing/2014/main" id="{BE3A2804-E24D-0AF4-9F82-F209A48DB2BC}"/>
              </a:ext>
            </a:extLst>
          </p:cNvPr>
          <p:cNvSpPr txBox="1"/>
          <p:nvPr/>
        </p:nvSpPr>
        <p:spPr>
          <a:xfrm>
            <a:off x="3890866" y="6031746"/>
            <a:ext cx="5004439" cy="461665"/>
          </a:xfrm>
          <a:prstGeom prst="rect">
            <a:avLst/>
          </a:prstGeom>
          <a:noFill/>
        </p:spPr>
        <p:txBody>
          <a:bodyPr wrap="square" rtlCol="0">
            <a:spAutoFit/>
          </a:bodyPr>
          <a:lstStyle/>
          <a:p>
            <a:pPr algn="ctr"/>
            <a:r>
              <a:rPr lang="en-US" sz="2400" b="1" dirty="0">
                <a:solidFill>
                  <a:schemeClr val="accent1">
                    <a:lumMod val="50000"/>
                  </a:schemeClr>
                </a:solidFill>
                <a:latin typeface="Tw Cen MT" panose="020B0602020104020603" pitchFamily="34" charset="0"/>
              </a:rPr>
              <a:t>*Data for children aged 0-72 months</a:t>
            </a:r>
          </a:p>
        </p:txBody>
      </p:sp>
      <p:pic>
        <p:nvPicPr>
          <p:cNvPr id="6" name="S02-T2.mp3">
            <a:hlinkClick r:id="" action="ppaction://media"/>
            <a:extLst>
              <a:ext uri="{FF2B5EF4-FFF2-40B4-BE49-F238E27FC236}">
                <a16:creationId xmlns:a16="http://schemas.microsoft.com/office/drawing/2014/main" id="{442CFF5B-F8E6-794C-971F-9C2A22F362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4022" y="5908675"/>
            <a:ext cx="812800" cy="812800"/>
          </a:xfrm>
          <a:prstGeom prst="rect">
            <a:avLst/>
          </a:prstGeom>
        </p:spPr>
      </p:pic>
    </p:spTree>
    <p:extLst>
      <p:ext uri="{BB962C8B-B14F-4D97-AF65-F5344CB8AC3E}">
        <p14:creationId xmlns:p14="http://schemas.microsoft.com/office/powerpoint/2010/main" val="29785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8761"/>
            <a:ext cx="12191999" cy="646331"/>
          </a:xfrm>
          <a:prstGeom prst="rect">
            <a:avLst/>
          </a:prstGeom>
          <a:noFill/>
        </p:spPr>
        <p:txBody>
          <a:bodyPr wrap="square" rtlCol="0">
            <a:spAutoFit/>
          </a:bodyPr>
          <a:lstStyle/>
          <a:p>
            <a:pPr algn="ctr"/>
            <a:r>
              <a:rPr lang="en-US" sz="3600" b="1" dirty="0">
                <a:latin typeface="Tw Cen MT" panose="020B0602020104020603" pitchFamily="34" charset="0"/>
              </a:rPr>
              <a:t>Capillary Sample of 3.5 µg/dL or Higher</a:t>
            </a:r>
          </a:p>
        </p:txBody>
      </p:sp>
      <p:sp>
        <p:nvSpPr>
          <p:cNvPr id="3" name="TextBox 2"/>
          <p:cNvSpPr txBox="1"/>
          <p:nvPr/>
        </p:nvSpPr>
        <p:spPr>
          <a:xfrm>
            <a:off x="-302287" y="1760923"/>
            <a:ext cx="4552335" cy="3108543"/>
          </a:xfrm>
          <a:prstGeom prst="rect">
            <a:avLst/>
          </a:prstGeom>
          <a:noFill/>
        </p:spPr>
        <p:txBody>
          <a:bodyPr wrap="square" rtlCol="0">
            <a:spAutoFit/>
          </a:bodyPr>
          <a:lstStyle/>
          <a:p>
            <a:pPr algn="ctr"/>
            <a:r>
              <a:rPr lang="en-US" sz="2800" b="1" dirty="0">
                <a:solidFill>
                  <a:srgbClr val="FF0000"/>
                </a:solidFill>
                <a:latin typeface="Tw Cen MT" panose="020B0602020104020603" pitchFamily="34" charset="0"/>
              </a:rPr>
              <a:t>Step One:</a:t>
            </a:r>
          </a:p>
          <a:p>
            <a:pPr algn="ctr"/>
            <a:r>
              <a:rPr lang="en-US" sz="2800" b="1" dirty="0">
                <a:latin typeface="Tw Cen MT" panose="020B0602020104020603" pitchFamily="34" charset="0"/>
              </a:rPr>
              <a:t>Venous</a:t>
            </a:r>
          </a:p>
          <a:p>
            <a:pPr algn="ctr"/>
            <a:r>
              <a:rPr lang="en-US" sz="2800" b="1" dirty="0">
                <a:latin typeface="Tw Cen MT" panose="020B0602020104020603" pitchFamily="34" charset="0"/>
              </a:rPr>
              <a:t>Confirmatory Test</a:t>
            </a:r>
          </a:p>
          <a:p>
            <a:pPr algn="ctr"/>
            <a:r>
              <a:rPr lang="en-US" sz="2800" b="1" dirty="0">
                <a:latin typeface="Tw Cen MT" panose="020B0602020104020603" pitchFamily="34" charset="0"/>
              </a:rPr>
              <a:t>Conducted </a:t>
            </a:r>
          </a:p>
          <a:p>
            <a:pPr algn="ctr"/>
            <a:endParaRPr lang="en-US" sz="2800" b="1" dirty="0">
              <a:latin typeface="Tw Cen MT" panose="020B0602020104020603" pitchFamily="34" charset="0"/>
            </a:endParaRPr>
          </a:p>
          <a:p>
            <a:pPr algn="ctr"/>
            <a:endParaRPr lang="en-US" sz="2800" dirty="0">
              <a:solidFill>
                <a:schemeClr val="accent1">
                  <a:lumMod val="50000"/>
                </a:schemeClr>
              </a:solidFill>
              <a:latin typeface="Tw Cen MT" panose="020B0602020104020603" pitchFamily="34" charset="0"/>
            </a:endParaRPr>
          </a:p>
          <a:p>
            <a:pPr algn="ctr"/>
            <a:endParaRPr lang="en-US" sz="2800" dirty="0">
              <a:solidFill>
                <a:schemeClr val="accent1">
                  <a:lumMod val="50000"/>
                </a:schemeClr>
              </a:solidFill>
              <a:latin typeface="Constantia" panose="0203060205030603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57769932"/>
              </p:ext>
            </p:extLst>
          </p:nvPr>
        </p:nvGraphicFramePr>
        <p:xfrm>
          <a:off x="4393098" y="1752536"/>
          <a:ext cx="6705599" cy="3352927"/>
        </p:xfrm>
        <a:graphic>
          <a:graphicData uri="http://schemas.openxmlformats.org/drawingml/2006/table">
            <a:tbl>
              <a:tblPr firstRow="1" firstCol="1" bandRow="1">
                <a:tableStyleId>{5C22544A-7EE6-4342-B048-85BDC9FD1C3A}</a:tableStyleId>
              </a:tblPr>
              <a:tblGrid>
                <a:gridCol w="2412339">
                  <a:extLst>
                    <a:ext uri="{9D8B030D-6E8A-4147-A177-3AD203B41FA5}">
                      <a16:colId xmlns:a16="http://schemas.microsoft.com/office/drawing/2014/main" val="1502563701"/>
                    </a:ext>
                  </a:extLst>
                </a:gridCol>
                <a:gridCol w="4293260">
                  <a:extLst>
                    <a:ext uri="{9D8B030D-6E8A-4147-A177-3AD203B41FA5}">
                      <a16:colId xmlns:a16="http://schemas.microsoft.com/office/drawing/2014/main" val="2702971842"/>
                    </a:ext>
                  </a:extLst>
                </a:gridCol>
              </a:tblGrid>
              <a:tr h="1082484">
                <a:tc>
                  <a:txBody>
                    <a:bodyPr/>
                    <a:lstStyle/>
                    <a:p>
                      <a:pPr marL="0" marR="0" algn="ctr">
                        <a:spcBef>
                          <a:spcPts val="0"/>
                        </a:spcBef>
                        <a:spcAft>
                          <a:spcPts val="0"/>
                        </a:spcAft>
                      </a:pPr>
                      <a:r>
                        <a:rPr lang="en-US" sz="2400" b="1" dirty="0">
                          <a:solidFill>
                            <a:schemeClr val="tx1"/>
                          </a:solidFill>
                          <a:effectLst/>
                        </a:rPr>
                        <a:t>Screening Test Result</a:t>
                      </a:r>
                    </a:p>
                    <a:p>
                      <a:pPr marL="0" marR="0" algn="ctr">
                        <a:spcBef>
                          <a:spcPts val="0"/>
                        </a:spcBef>
                        <a:spcAft>
                          <a:spcPts val="0"/>
                        </a:spcAft>
                      </a:pPr>
                      <a:r>
                        <a:rPr lang="en-US" sz="2400" b="1" dirty="0">
                          <a:solidFill>
                            <a:schemeClr val="tx1"/>
                          </a:solidFill>
                          <a:effectLst/>
                        </a:rPr>
                        <a:t>(µg/</a:t>
                      </a:r>
                      <a:r>
                        <a:rPr lang="en-US" sz="2400" b="1" dirty="0" err="1">
                          <a:solidFill>
                            <a:schemeClr val="tx1"/>
                          </a:solidFill>
                          <a:effectLst/>
                        </a:rPr>
                        <a:t>dL</a:t>
                      </a:r>
                      <a:r>
                        <a:rPr lang="en-US" sz="2400" b="1" dirty="0">
                          <a:solidFill>
                            <a:schemeClr val="tx1"/>
                          </a:solidFill>
                          <a:effectLst/>
                        </a:rPr>
                        <a:t>)</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400" dirty="0">
                          <a:solidFill>
                            <a:schemeClr val="tx1"/>
                          </a:solidFill>
                          <a:effectLst/>
                        </a:rPr>
                        <a:t>Time to Confirmatory Test</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extLst>
                  <a:ext uri="{0D108BD9-81ED-4DB2-BD59-A6C34878D82A}">
                    <a16:rowId xmlns:a16="http://schemas.microsoft.com/office/drawing/2014/main" val="620260482"/>
                  </a:ext>
                </a:extLst>
              </a:tr>
              <a:tr h="426847">
                <a:tc>
                  <a:txBody>
                    <a:bodyPr/>
                    <a:lstStyle/>
                    <a:p>
                      <a:pPr marL="0" marR="0" algn="ctr">
                        <a:spcBef>
                          <a:spcPts val="0"/>
                        </a:spcBef>
                        <a:spcAft>
                          <a:spcPts val="0"/>
                        </a:spcAft>
                      </a:pPr>
                      <a:r>
                        <a:rPr lang="en-US" sz="2400" b="0" dirty="0">
                          <a:solidFill>
                            <a:schemeClr val="tx1"/>
                          </a:solidFill>
                          <a:effectLst/>
                        </a:rPr>
                        <a:t>3.5 – 9</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400" dirty="0">
                          <a:solidFill>
                            <a:schemeClr val="tx1"/>
                          </a:solidFill>
                          <a:effectLst/>
                        </a:rPr>
                        <a:t>1 – 3 months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848645"/>
                  </a:ext>
                </a:extLst>
              </a:tr>
              <a:tr h="360828">
                <a:tc>
                  <a:txBody>
                    <a:bodyPr/>
                    <a:lstStyle/>
                    <a:p>
                      <a:pPr marL="0" marR="0" algn="ctr">
                        <a:spcBef>
                          <a:spcPts val="0"/>
                        </a:spcBef>
                        <a:spcAft>
                          <a:spcPts val="0"/>
                        </a:spcAft>
                      </a:pPr>
                      <a:r>
                        <a:rPr lang="en-US" sz="2400" b="0" dirty="0">
                          <a:solidFill>
                            <a:schemeClr val="tx1"/>
                          </a:solidFill>
                          <a:effectLst/>
                        </a:rPr>
                        <a:t>10 – 44</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400" dirty="0">
                          <a:solidFill>
                            <a:schemeClr val="tx1"/>
                          </a:solidFill>
                          <a:effectLst/>
                        </a:rPr>
                        <a:t>1 week – 1 month</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3369490"/>
                  </a:ext>
                </a:extLst>
              </a:tr>
              <a:tr h="360828">
                <a:tc>
                  <a:txBody>
                    <a:bodyPr/>
                    <a:lstStyle/>
                    <a:p>
                      <a:pPr marL="0" marR="0" algn="ctr">
                        <a:spcBef>
                          <a:spcPts val="0"/>
                        </a:spcBef>
                        <a:spcAft>
                          <a:spcPts val="0"/>
                        </a:spcAft>
                      </a:pPr>
                      <a:r>
                        <a:rPr lang="en-US" sz="2400" b="0" dirty="0">
                          <a:solidFill>
                            <a:schemeClr val="tx1"/>
                          </a:solidFill>
                          <a:effectLst/>
                        </a:rPr>
                        <a:t>45 – 59</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400" dirty="0">
                          <a:solidFill>
                            <a:schemeClr val="tx1"/>
                          </a:solidFill>
                          <a:effectLst/>
                        </a:rPr>
                        <a:t>48 hours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8780769"/>
                  </a:ext>
                </a:extLst>
              </a:tr>
              <a:tr h="360828">
                <a:tc>
                  <a:txBody>
                    <a:bodyPr/>
                    <a:lstStyle/>
                    <a:p>
                      <a:pPr marL="0" marR="0" algn="ctr">
                        <a:spcBef>
                          <a:spcPts val="0"/>
                        </a:spcBef>
                        <a:spcAft>
                          <a:spcPts val="0"/>
                        </a:spcAft>
                      </a:pPr>
                      <a:r>
                        <a:rPr lang="en-US" sz="2400" b="0" dirty="0">
                          <a:solidFill>
                            <a:schemeClr val="tx1"/>
                          </a:solidFill>
                          <a:effectLst/>
                        </a:rPr>
                        <a:t>60 – 69</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400" dirty="0">
                          <a:solidFill>
                            <a:schemeClr val="tx1"/>
                          </a:solidFill>
                          <a:effectLst/>
                        </a:rPr>
                        <a:t>24 hours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216554"/>
                  </a:ext>
                </a:extLst>
              </a:tr>
              <a:tr h="721656">
                <a:tc>
                  <a:txBody>
                    <a:bodyPr/>
                    <a:lstStyle/>
                    <a:p>
                      <a:pPr marL="0" marR="0" algn="ctr">
                        <a:spcBef>
                          <a:spcPts val="0"/>
                        </a:spcBef>
                        <a:spcAft>
                          <a:spcPts val="0"/>
                        </a:spcAft>
                      </a:pPr>
                      <a:r>
                        <a:rPr lang="en-US" sz="2400" b="0" dirty="0">
                          <a:solidFill>
                            <a:schemeClr val="tx1"/>
                          </a:solidFill>
                          <a:effectLst/>
                        </a:rPr>
                        <a:t>≥ 70</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400" dirty="0">
                          <a:solidFill>
                            <a:schemeClr val="tx1"/>
                          </a:solidFill>
                          <a:effectLst/>
                        </a:rPr>
                        <a:t>Urgently, as an emergency test</a:t>
                      </a:r>
                    </a:p>
                    <a:p>
                      <a:pPr marL="0" marR="0" algn="ctr">
                        <a:spcBef>
                          <a:spcPts val="0"/>
                        </a:spcBef>
                        <a:spcAft>
                          <a:spcPts val="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708999"/>
                  </a:ext>
                </a:extLst>
              </a:tr>
            </a:tbl>
          </a:graphicData>
        </a:graphic>
      </p:graphicFrame>
      <p:sp>
        <p:nvSpPr>
          <p:cNvPr id="5" name="Slide Number Placeholder 4"/>
          <p:cNvSpPr>
            <a:spLocks noGrp="1"/>
          </p:cNvSpPr>
          <p:nvPr>
            <p:ph type="sldNum" sz="quarter" idx="12"/>
          </p:nvPr>
        </p:nvSpPr>
        <p:spPr/>
        <p:txBody>
          <a:bodyPr/>
          <a:lstStyle/>
          <a:p>
            <a:fld id="{944C273B-0D69-4BA3-89C5-E423729420C1}" type="slidenum">
              <a:rPr lang="en-US" smtClean="0"/>
              <a:t>3</a:t>
            </a:fld>
            <a:endParaRPr lang="en-US"/>
          </a:p>
        </p:txBody>
      </p:sp>
      <p:sp>
        <p:nvSpPr>
          <p:cNvPr id="6" name="TextBox 5">
            <a:extLst>
              <a:ext uri="{FF2B5EF4-FFF2-40B4-BE49-F238E27FC236}">
                <a16:creationId xmlns:a16="http://schemas.microsoft.com/office/drawing/2014/main" id="{25349596-7CE7-7E77-8742-2FBF9EC7E55B}"/>
              </a:ext>
            </a:extLst>
          </p:cNvPr>
          <p:cNvSpPr txBox="1"/>
          <p:nvPr/>
        </p:nvSpPr>
        <p:spPr>
          <a:xfrm>
            <a:off x="1338470" y="5756185"/>
            <a:ext cx="10156844" cy="923330"/>
          </a:xfrm>
          <a:prstGeom prst="rect">
            <a:avLst/>
          </a:prstGeom>
          <a:noFill/>
        </p:spPr>
        <p:txBody>
          <a:bodyPr wrap="square" rtlCol="0">
            <a:spAutoFit/>
          </a:bodyPr>
          <a:lstStyle/>
          <a:p>
            <a:r>
              <a:rPr lang="en-US" sz="1800" dirty="0">
                <a:effectLst/>
                <a:latin typeface="Segoe UI" panose="020B0502040204020203" pitchFamily="34" charset="0"/>
              </a:rPr>
              <a:t>* Confirmatory testing can be performed same day and should be considered when working with families who are non-compliant with recommended services.</a:t>
            </a:r>
            <a:endParaRPr lang="en-US" sz="1800" dirty="0">
              <a:effectLst/>
              <a:latin typeface="Arial" panose="020B0604020202020204" pitchFamily="34" charset="0"/>
            </a:endParaRPr>
          </a:p>
          <a:p>
            <a:endParaRPr lang="en-US" dirty="0"/>
          </a:p>
        </p:txBody>
      </p:sp>
      <p:pic>
        <p:nvPicPr>
          <p:cNvPr id="7" name="S03-T2.mp3">
            <a:hlinkClick r:id="" action="ppaction://media"/>
            <a:extLst>
              <a:ext uri="{FF2B5EF4-FFF2-40B4-BE49-F238E27FC236}">
                <a16:creationId xmlns:a16="http://schemas.microsoft.com/office/drawing/2014/main" id="{0B595670-2BE6-0CE3-0550-5370E715CC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0286" y="5792839"/>
            <a:ext cx="812800" cy="812800"/>
          </a:xfrm>
          <a:prstGeom prst="rect">
            <a:avLst/>
          </a:prstGeom>
        </p:spPr>
      </p:pic>
    </p:spTree>
    <p:extLst>
      <p:ext uri="{BB962C8B-B14F-4D97-AF65-F5344CB8AC3E}">
        <p14:creationId xmlns:p14="http://schemas.microsoft.com/office/powerpoint/2010/main" val="6844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4</a:t>
            </a:fld>
            <a:endParaRPr lang="en-US"/>
          </a:p>
        </p:txBody>
      </p:sp>
      <p:sp>
        <p:nvSpPr>
          <p:cNvPr id="3" name="TextBox 2"/>
          <p:cNvSpPr txBox="1"/>
          <p:nvPr/>
        </p:nvSpPr>
        <p:spPr>
          <a:xfrm>
            <a:off x="0" y="513794"/>
            <a:ext cx="12192000" cy="769441"/>
          </a:xfrm>
          <a:prstGeom prst="rect">
            <a:avLst/>
          </a:prstGeom>
          <a:noFill/>
        </p:spPr>
        <p:txBody>
          <a:bodyPr wrap="square" rtlCol="0">
            <a:spAutoFit/>
          </a:bodyPr>
          <a:lstStyle/>
          <a:p>
            <a:pPr algn="ctr"/>
            <a:r>
              <a:rPr lang="en-US" sz="4400" b="1" dirty="0">
                <a:latin typeface="Tw Cen MT" panose="020B0602020104020603" pitchFamily="34" charset="0"/>
              </a:rPr>
              <a:t>Patient with a </a:t>
            </a:r>
            <a:r>
              <a:rPr lang="en-US" sz="4400" b="1" i="1" dirty="0">
                <a:latin typeface="Tw Cen MT" panose="020B0602020104020603" pitchFamily="34" charset="0"/>
              </a:rPr>
              <a:t>Confirmed</a:t>
            </a:r>
            <a:r>
              <a:rPr lang="en-US" sz="4400" b="1" dirty="0">
                <a:latin typeface="Tw Cen MT" panose="020B0602020104020603" pitchFamily="34" charset="0"/>
              </a:rPr>
              <a:t> EBLL?</a:t>
            </a:r>
            <a:endParaRPr lang="en-US" sz="4400" dirty="0">
              <a:latin typeface="Tw Cen MT" panose="020B0602020104020603" pitchFamily="34" charset="0"/>
            </a:endParaRPr>
          </a:p>
        </p:txBody>
      </p:sp>
      <p:sp>
        <p:nvSpPr>
          <p:cNvPr id="4" name="TextBox 3"/>
          <p:cNvSpPr txBox="1"/>
          <p:nvPr/>
        </p:nvSpPr>
        <p:spPr>
          <a:xfrm>
            <a:off x="144379" y="1789470"/>
            <a:ext cx="3670537" cy="2246769"/>
          </a:xfrm>
          <a:prstGeom prst="rect">
            <a:avLst/>
          </a:prstGeom>
          <a:noFill/>
        </p:spPr>
        <p:txBody>
          <a:bodyPr wrap="square" rtlCol="0">
            <a:spAutoFit/>
          </a:bodyPr>
          <a:lstStyle/>
          <a:p>
            <a:pPr algn="ctr"/>
            <a:r>
              <a:rPr lang="en-US" sz="2800" b="1" dirty="0">
                <a:solidFill>
                  <a:srgbClr val="FF0000"/>
                </a:solidFill>
                <a:latin typeface="Tw Cen MT" panose="020B0602020104020603" pitchFamily="34" charset="0"/>
              </a:rPr>
              <a:t>Step Two:</a:t>
            </a:r>
          </a:p>
          <a:p>
            <a:pPr algn="ctr"/>
            <a:r>
              <a:rPr lang="en-US" sz="2800" b="1" dirty="0">
                <a:latin typeface="Tw Cen MT" panose="020B0602020104020603" pitchFamily="34" charset="0"/>
              </a:rPr>
              <a:t>Parent/Guardian</a:t>
            </a:r>
          </a:p>
          <a:p>
            <a:pPr algn="ctr"/>
            <a:r>
              <a:rPr lang="en-US" sz="2800" b="1" dirty="0">
                <a:latin typeface="Tw Cen MT" panose="020B0602020104020603" pitchFamily="34" charset="0"/>
              </a:rPr>
              <a:t>Consulted</a:t>
            </a:r>
          </a:p>
          <a:p>
            <a:pPr algn="ctr"/>
            <a:endParaRPr lang="en-US" sz="2800" dirty="0">
              <a:solidFill>
                <a:schemeClr val="accent1">
                  <a:lumMod val="50000"/>
                </a:schemeClr>
              </a:solidFill>
              <a:latin typeface="Constantia" panose="02030602050306030303" pitchFamily="18" charset="0"/>
            </a:endParaRPr>
          </a:p>
          <a:p>
            <a:pPr algn="ctr"/>
            <a:endParaRPr lang="en-US" sz="2800" dirty="0">
              <a:solidFill>
                <a:schemeClr val="accent1">
                  <a:lumMod val="50000"/>
                </a:schemeClr>
              </a:solidFill>
              <a:latin typeface="Constantia" panose="02030602050306030303" pitchFamily="18" charset="0"/>
            </a:endParaRPr>
          </a:p>
        </p:txBody>
      </p:sp>
      <p:sp>
        <p:nvSpPr>
          <p:cNvPr id="7" name="TextBox 6"/>
          <p:cNvSpPr txBox="1"/>
          <p:nvPr/>
        </p:nvSpPr>
        <p:spPr>
          <a:xfrm>
            <a:off x="3814916" y="1615150"/>
            <a:ext cx="7875639"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w Cen MT" panose="020B0602020104020603" pitchFamily="34" charset="0"/>
              </a:rPr>
              <a:t>Determine the child’s </a:t>
            </a:r>
            <a:r>
              <a:rPr lang="en-US" sz="2800" b="1" i="1" dirty="0">
                <a:solidFill>
                  <a:schemeClr val="accent1">
                    <a:lumMod val="50000"/>
                  </a:schemeClr>
                </a:solidFill>
                <a:latin typeface="Tw Cen MT" panose="020B0602020104020603" pitchFamily="34" charset="0"/>
              </a:rPr>
              <a:t>lead exposure source.</a:t>
            </a:r>
          </a:p>
          <a:p>
            <a:pPr marL="457200" indent="-457200">
              <a:buFont typeface="Arial" panose="020B0604020202020204" pitchFamily="34" charset="0"/>
              <a:buChar char="•"/>
            </a:pPr>
            <a:r>
              <a:rPr lang="en-US" sz="2800" dirty="0">
                <a:latin typeface="Tw Cen MT" panose="020B0602020104020603" pitchFamily="34" charset="0"/>
              </a:rPr>
              <a:t>Discuss solutions for source removal, reduction, or avoidance. </a:t>
            </a:r>
          </a:p>
          <a:p>
            <a:pPr marL="457200" indent="-457200">
              <a:buFont typeface="Arial" panose="020B0604020202020204" pitchFamily="34" charset="0"/>
              <a:buChar char="•"/>
            </a:pPr>
            <a:r>
              <a:rPr lang="en-US" sz="2800" dirty="0">
                <a:latin typeface="Tw Cen MT" panose="020B0602020104020603" pitchFamily="34" charset="0"/>
              </a:rPr>
              <a:t>The </a:t>
            </a:r>
            <a:r>
              <a:rPr lang="en-US" sz="2800" b="1" dirty="0">
                <a:solidFill>
                  <a:schemeClr val="accent1">
                    <a:lumMod val="50000"/>
                  </a:schemeClr>
                </a:solidFill>
                <a:latin typeface="Tw Cen MT" panose="020B0602020104020603" pitchFamily="34" charset="0"/>
              </a:rPr>
              <a:t>Risk Assessment Questionnaire </a:t>
            </a:r>
            <a:r>
              <a:rPr lang="en-US" sz="2800" dirty="0">
                <a:latin typeface="Tw Cen MT" panose="020B0602020104020603" pitchFamily="34" charset="0"/>
              </a:rPr>
              <a:t>may help pinpoint the lead source(s). As necessary, include questions about the child’s playthings.</a:t>
            </a:r>
          </a:p>
          <a:p>
            <a:pPr algn="ctr"/>
            <a:endParaRPr lang="en-US" sz="2800" dirty="0">
              <a:latin typeface="Constantia" panose="02030602050306030303" pitchFamily="18" charset="0"/>
            </a:endParaRPr>
          </a:p>
        </p:txBody>
      </p:sp>
      <p:pic>
        <p:nvPicPr>
          <p:cNvPr id="5" name="Picture 4" descr="Close up of a window&#10;&#10;Description automatically generated">
            <a:extLst>
              <a:ext uri="{FF2B5EF4-FFF2-40B4-BE49-F238E27FC236}">
                <a16:creationId xmlns:a16="http://schemas.microsoft.com/office/drawing/2014/main" id="{8753311E-F59B-D7A2-2CC9-6F1E9697C2ED}"/>
              </a:ext>
            </a:extLst>
          </p:cNvPr>
          <p:cNvPicPr>
            <a:picLocks noChangeAspect="1"/>
          </p:cNvPicPr>
          <p:nvPr/>
        </p:nvPicPr>
        <p:blipFill>
          <a:blip r:embed="rId4"/>
          <a:stretch>
            <a:fillRect/>
          </a:stretch>
        </p:blipFill>
        <p:spPr>
          <a:xfrm>
            <a:off x="1430223" y="4486652"/>
            <a:ext cx="2975118" cy="1985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close-up of a string&#10;&#10;Description automatically generated">
            <a:extLst>
              <a:ext uri="{FF2B5EF4-FFF2-40B4-BE49-F238E27FC236}">
                <a16:creationId xmlns:a16="http://schemas.microsoft.com/office/drawing/2014/main" id="{885DCFA1-68F2-B057-1C61-82B4DF337C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2298" y="4486652"/>
            <a:ext cx="3104597" cy="2069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baby playing with toys&#10;&#10;Description automatically generated">
            <a:extLst>
              <a:ext uri="{FF2B5EF4-FFF2-40B4-BE49-F238E27FC236}">
                <a16:creationId xmlns:a16="http://schemas.microsoft.com/office/drawing/2014/main" id="{B0B23CF6-B36D-048A-366B-FC9410D5B0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144" y="4426228"/>
            <a:ext cx="3160109" cy="2106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04-T2.mp3">
            <a:hlinkClick r:id="" action="ppaction://media"/>
            <a:extLst>
              <a:ext uri="{FF2B5EF4-FFF2-40B4-BE49-F238E27FC236}">
                <a16:creationId xmlns:a16="http://schemas.microsoft.com/office/drawing/2014/main" id="{AC856AB5-D335-E89C-8489-B35B314E84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1998" y="5905090"/>
            <a:ext cx="812800" cy="812800"/>
          </a:xfrm>
          <a:prstGeom prst="rect">
            <a:avLst/>
          </a:prstGeom>
        </p:spPr>
      </p:pic>
    </p:spTree>
    <p:extLst>
      <p:ext uri="{BB962C8B-B14F-4D97-AF65-F5344CB8AC3E}">
        <p14:creationId xmlns:p14="http://schemas.microsoft.com/office/powerpoint/2010/main" val="20589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5</a:t>
            </a:fld>
            <a:endParaRPr lang="en-US"/>
          </a:p>
        </p:txBody>
      </p:sp>
      <p:sp>
        <p:nvSpPr>
          <p:cNvPr id="3" name="TextBox 2"/>
          <p:cNvSpPr txBox="1"/>
          <p:nvPr/>
        </p:nvSpPr>
        <p:spPr>
          <a:xfrm>
            <a:off x="0" y="294347"/>
            <a:ext cx="12192000" cy="707886"/>
          </a:xfrm>
          <a:prstGeom prst="rect">
            <a:avLst/>
          </a:prstGeom>
          <a:noFill/>
        </p:spPr>
        <p:txBody>
          <a:bodyPr wrap="square" rtlCol="0">
            <a:spAutoFit/>
          </a:bodyPr>
          <a:lstStyle/>
          <a:p>
            <a:pPr algn="ctr"/>
            <a:r>
              <a:rPr lang="en-US" sz="4000" b="1" dirty="0">
                <a:latin typeface="Tw Cen MT" panose="020B0602020104020603" pitchFamily="34" charset="0"/>
              </a:rPr>
              <a:t>Case Management</a:t>
            </a:r>
          </a:p>
        </p:txBody>
      </p:sp>
      <p:sp>
        <p:nvSpPr>
          <p:cNvPr id="5" name="TextBox 4"/>
          <p:cNvSpPr txBox="1"/>
          <p:nvPr/>
        </p:nvSpPr>
        <p:spPr>
          <a:xfrm>
            <a:off x="864572" y="1392706"/>
            <a:ext cx="2762864" cy="2677656"/>
          </a:xfrm>
          <a:prstGeom prst="rect">
            <a:avLst/>
          </a:prstGeom>
          <a:noFill/>
        </p:spPr>
        <p:txBody>
          <a:bodyPr wrap="square" rtlCol="0">
            <a:spAutoFit/>
          </a:bodyPr>
          <a:lstStyle/>
          <a:p>
            <a:pPr algn="ctr"/>
            <a:r>
              <a:rPr lang="en-US" sz="2800" b="1" dirty="0">
                <a:solidFill>
                  <a:srgbClr val="FF0000"/>
                </a:solidFill>
                <a:latin typeface="Tw Cen MT" panose="020B0602020104020603" pitchFamily="34" charset="0"/>
              </a:rPr>
              <a:t>Step Three:</a:t>
            </a:r>
          </a:p>
          <a:p>
            <a:pPr algn="ctr"/>
            <a:r>
              <a:rPr lang="en-US" sz="2800" b="1" dirty="0">
                <a:latin typeface="Tw Cen MT" panose="020B0602020104020603" pitchFamily="34" charset="0"/>
              </a:rPr>
              <a:t>Follow-Up</a:t>
            </a:r>
          </a:p>
          <a:p>
            <a:pPr algn="ctr"/>
            <a:r>
              <a:rPr lang="en-US" sz="2800" b="1" dirty="0">
                <a:latin typeface="Tw Cen MT" panose="020B0602020104020603" pitchFamily="34" charset="0"/>
              </a:rPr>
              <a:t>Test</a:t>
            </a:r>
          </a:p>
          <a:p>
            <a:pPr algn="ctr"/>
            <a:r>
              <a:rPr lang="en-US" sz="2800" b="1" dirty="0">
                <a:latin typeface="Tw Cen MT" panose="020B0602020104020603" pitchFamily="34" charset="0"/>
              </a:rPr>
              <a:t>Conducted</a:t>
            </a:r>
          </a:p>
          <a:p>
            <a:pPr algn="ctr"/>
            <a:endParaRPr lang="en-US" sz="2800" b="1" dirty="0">
              <a:solidFill>
                <a:schemeClr val="accent1">
                  <a:lumMod val="50000"/>
                </a:schemeClr>
              </a:solidFill>
              <a:latin typeface="Constantia" panose="02030602050306030303" pitchFamily="18" charset="0"/>
            </a:endParaRPr>
          </a:p>
          <a:p>
            <a:pPr algn="ctr"/>
            <a:endParaRPr lang="en-US" sz="2800" b="1" dirty="0">
              <a:latin typeface="Constantia" panose="020306020503060303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63633483"/>
              </p:ext>
            </p:extLst>
          </p:nvPr>
        </p:nvGraphicFramePr>
        <p:xfrm>
          <a:off x="5102941" y="1656920"/>
          <a:ext cx="6676104" cy="4425032"/>
        </p:xfrm>
        <a:graphic>
          <a:graphicData uri="http://schemas.openxmlformats.org/drawingml/2006/table">
            <a:tbl>
              <a:tblPr firstRow="1" firstCol="1" bandRow="1">
                <a:tableStyleId>{5C22544A-7EE6-4342-B048-85BDC9FD1C3A}</a:tableStyleId>
              </a:tblPr>
              <a:tblGrid>
                <a:gridCol w="2224892">
                  <a:extLst>
                    <a:ext uri="{9D8B030D-6E8A-4147-A177-3AD203B41FA5}">
                      <a16:colId xmlns:a16="http://schemas.microsoft.com/office/drawing/2014/main" val="3110579075"/>
                    </a:ext>
                  </a:extLst>
                </a:gridCol>
                <a:gridCol w="2225606">
                  <a:extLst>
                    <a:ext uri="{9D8B030D-6E8A-4147-A177-3AD203B41FA5}">
                      <a16:colId xmlns:a16="http://schemas.microsoft.com/office/drawing/2014/main" val="3743534885"/>
                    </a:ext>
                  </a:extLst>
                </a:gridCol>
                <a:gridCol w="2225606">
                  <a:extLst>
                    <a:ext uri="{9D8B030D-6E8A-4147-A177-3AD203B41FA5}">
                      <a16:colId xmlns:a16="http://schemas.microsoft.com/office/drawing/2014/main" val="3154818325"/>
                    </a:ext>
                  </a:extLst>
                </a:gridCol>
              </a:tblGrid>
              <a:tr h="1031148">
                <a:tc>
                  <a:txBody>
                    <a:bodyPr/>
                    <a:lstStyle/>
                    <a:p>
                      <a:pPr marL="0" marR="0" algn="ctr">
                        <a:spcBef>
                          <a:spcPts val="0"/>
                        </a:spcBef>
                        <a:spcAft>
                          <a:spcPts val="0"/>
                        </a:spcAft>
                      </a:pPr>
                      <a:r>
                        <a:rPr lang="en-US" sz="2000" dirty="0">
                          <a:solidFill>
                            <a:schemeClr val="tx1"/>
                          </a:solidFill>
                          <a:effectLst/>
                        </a:rPr>
                        <a:t>Venous Blood Lead</a:t>
                      </a:r>
                    </a:p>
                    <a:p>
                      <a:pPr marL="0" marR="0" algn="ctr">
                        <a:spcBef>
                          <a:spcPts val="0"/>
                        </a:spcBef>
                        <a:spcAft>
                          <a:spcPts val="0"/>
                        </a:spcAft>
                      </a:pPr>
                      <a:r>
                        <a:rPr lang="en-US" sz="2000" dirty="0">
                          <a:solidFill>
                            <a:schemeClr val="tx1"/>
                          </a:solidFill>
                          <a:effectLst/>
                        </a:rPr>
                        <a:t>Level (µg/</a:t>
                      </a:r>
                      <a:r>
                        <a:rPr lang="en-US" sz="2000" dirty="0" err="1">
                          <a:solidFill>
                            <a:schemeClr val="tx1"/>
                          </a:solidFill>
                          <a:effectLst/>
                        </a:rPr>
                        <a:t>dL</a:t>
                      </a:r>
                      <a:r>
                        <a:rPr lang="en-US" sz="2000" dirty="0">
                          <a:solidFill>
                            <a:schemeClr val="tx1"/>
                          </a:solidFill>
                          <a:effectLst/>
                        </a:rPr>
                        <a: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dirty="0">
                          <a:solidFill>
                            <a:schemeClr val="tx1"/>
                          </a:solidFill>
                          <a:effectLst/>
                        </a:rPr>
                        <a:t>Early Follow-Up</a:t>
                      </a:r>
                    </a:p>
                    <a:p>
                      <a:pPr marL="0" marR="0" algn="ctr">
                        <a:spcBef>
                          <a:spcPts val="0"/>
                        </a:spcBef>
                        <a:spcAft>
                          <a:spcPts val="0"/>
                        </a:spcAft>
                      </a:pPr>
                      <a:r>
                        <a:rPr lang="en-US" sz="2000" dirty="0">
                          <a:solidFill>
                            <a:schemeClr val="tx1"/>
                          </a:solidFill>
                          <a:effectLst/>
                        </a:rPr>
                        <a:t>(first 2-4 tests </a:t>
                      </a:r>
                      <a:r>
                        <a:rPr lang="en-US" sz="1800" dirty="0">
                          <a:solidFill>
                            <a:schemeClr val="tx1"/>
                          </a:solidFill>
                          <a:effectLst/>
                        </a:rPr>
                        <a:t>after identification)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dirty="0">
                          <a:solidFill>
                            <a:schemeClr val="tx1"/>
                          </a:solidFill>
                          <a:effectLst/>
                        </a:rPr>
                        <a:t>Late Follow-Up</a:t>
                      </a:r>
                    </a:p>
                    <a:p>
                      <a:pPr marL="0" marR="0" algn="ctr">
                        <a:spcBef>
                          <a:spcPts val="0"/>
                        </a:spcBef>
                        <a:spcAft>
                          <a:spcPts val="0"/>
                        </a:spcAft>
                      </a:pPr>
                      <a:r>
                        <a:rPr lang="en-US" sz="2000" dirty="0">
                          <a:solidFill>
                            <a:schemeClr val="tx1"/>
                          </a:solidFill>
                          <a:effectLst/>
                        </a:rPr>
                        <a:t>(after BLL begins to decline)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extLst>
                  <a:ext uri="{0D108BD9-81ED-4DB2-BD59-A6C34878D82A}">
                    <a16:rowId xmlns:a16="http://schemas.microsoft.com/office/drawing/2014/main" val="2007935085"/>
                  </a:ext>
                </a:extLst>
              </a:tr>
              <a:tr h="598207">
                <a:tc>
                  <a:txBody>
                    <a:bodyPr/>
                    <a:lstStyle/>
                    <a:p>
                      <a:pPr marL="0" marR="0" algn="ctr">
                        <a:spcBef>
                          <a:spcPts val="0"/>
                        </a:spcBef>
                        <a:spcAft>
                          <a:spcPts val="0"/>
                        </a:spcAft>
                      </a:pPr>
                      <a:r>
                        <a:rPr lang="en-US" sz="2000" dirty="0">
                          <a:solidFill>
                            <a:schemeClr val="tx1"/>
                          </a:solidFill>
                          <a:effectLst/>
                        </a:rPr>
                        <a:t>3.5 – 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dirty="0">
                          <a:effectLst/>
                        </a:rPr>
                        <a:t>3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6 – 9 months</a:t>
                      </a:r>
                    </a:p>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149269"/>
                  </a:ext>
                </a:extLst>
              </a:tr>
              <a:tr h="696071">
                <a:tc>
                  <a:txBody>
                    <a:bodyPr/>
                    <a:lstStyle/>
                    <a:p>
                      <a:pPr marL="0" marR="0" algn="ctr">
                        <a:spcBef>
                          <a:spcPts val="0"/>
                        </a:spcBef>
                        <a:spcAft>
                          <a:spcPts val="0"/>
                        </a:spcAft>
                      </a:pPr>
                      <a:r>
                        <a:rPr lang="en-US" sz="2000" dirty="0">
                          <a:solidFill>
                            <a:schemeClr val="tx1"/>
                          </a:solidFill>
                          <a:effectLst/>
                        </a:rPr>
                        <a:t>10 – 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dirty="0">
                          <a:effectLst/>
                        </a:rPr>
                        <a:t>1 – 3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3 – 6 months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222338"/>
                  </a:ext>
                </a:extLst>
              </a:tr>
              <a:tr h="696071">
                <a:tc>
                  <a:txBody>
                    <a:bodyPr/>
                    <a:lstStyle/>
                    <a:p>
                      <a:pPr marL="0" marR="0" algn="ctr">
                        <a:spcBef>
                          <a:spcPts val="0"/>
                        </a:spcBef>
                        <a:spcAft>
                          <a:spcPts val="0"/>
                        </a:spcAft>
                      </a:pPr>
                      <a:r>
                        <a:rPr lang="en-US" sz="2000" dirty="0">
                          <a:solidFill>
                            <a:schemeClr val="tx1"/>
                          </a:solidFill>
                          <a:effectLst/>
                        </a:rPr>
                        <a:t>20 – 24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dirty="0">
                          <a:effectLst/>
                        </a:rPr>
                        <a:t>1 – 3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 – 3 months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995698"/>
                  </a:ext>
                </a:extLst>
              </a:tr>
              <a:tr h="696071">
                <a:tc>
                  <a:txBody>
                    <a:bodyPr/>
                    <a:lstStyle/>
                    <a:p>
                      <a:pPr marL="0" marR="0" algn="ctr">
                        <a:spcBef>
                          <a:spcPts val="0"/>
                        </a:spcBef>
                        <a:spcAft>
                          <a:spcPts val="0"/>
                        </a:spcAft>
                      </a:pPr>
                      <a:r>
                        <a:rPr lang="en-US" sz="2000" dirty="0">
                          <a:solidFill>
                            <a:schemeClr val="tx1"/>
                          </a:solidFill>
                          <a:effectLst/>
                        </a:rPr>
                        <a:t>25 – 44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dirty="0">
                          <a:effectLst/>
                        </a:rPr>
                        <a:t>2 weeks – 1 month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 month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917605"/>
                  </a:ext>
                </a:extLst>
              </a:tr>
              <a:tr h="696071">
                <a:tc>
                  <a:txBody>
                    <a:bodyPr/>
                    <a:lstStyle/>
                    <a:p>
                      <a:pPr marL="0" marR="0" algn="ctr">
                        <a:spcBef>
                          <a:spcPts val="0"/>
                        </a:spcBef>
                        <a:spcAft>
                          <a:spcPts val="0"/>
                        </a:spcAft>
                      </a:pPr>
                      <a:r>
                        <a:rPr lang="en-US" sz="2000" dirty="0">
                          <a:solidFill>
                            <a:schemeClr val="tx1"/>
                          </a:solidFill>
                          <a:effectLst/>
                        </a:rPr>
                        <a:t>≥ 45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50000"/>
                        <a:lumOff val="50000"/>
                      </a:schemeClr>
                    </a:solidFill>
                  </a:tcPr>
                </a:tc>
                <a:tc>
                  <a:txBody>
                    <a:bodyPr/>
                    <a:lstStyle/>
                    <a:p>
                      <a:pPr marL="0" marR="0" algn="ctr">
                        <a:spcBef>
                          <a:spcPts val="0"/>
                        </a:spcBef>
                        <a:spcAft>
                          <a:spcPts val="0"/>
                        </a:spcAft>
                      </a:pPr>
                      <a:r>
                        <a:rPr lang="en-US" sz="2000">
                          <a:effectLst/>
                        </a:rPr>
                        <a:t>As soon as possible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As soon as possible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1326975"/>
                  </a:ext>
                </a:extLst>
              </a:tr>
            </a:tbl>
          </a:graphicData>
        </a:graphic>
      </p:graphicFrame>
      <p:sp>
        <p:nvSpPr>
          <p:cNvPr id="7" name="TextBox 6"/>
          <p:cNvSpPr txBox="1"/>
          <p:nvPr/>
        </p:nvSpPr>
        <p:spPr>
          <a:xfrm>
            <a:off x="663344" y="3710968"/>
            <a:ext cx="3165320" cy="175432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txBody>
          <a:bodyPr wrap="square" rtlCol="0">
            <a:spAutoFit/>
          </a:bodyPr>
          <a:lstStyle/>
          <a:p>
            <a:pPr algn="ctr"/>
            <a:r>
              <a:rPr lang="en-US" dirty="0">
                <a:latin typeface="Tw Cen MT" panose="020B0602020104020603" pitchFamily="34" charset="0"/>
              </a:rPr>
              <a:t>Some case managers or PCPs may choose to repeat blood tests on all new patients with EBLLs within a month to ensure the BLL is not rising more quickly than anticipated.</a:t>
            </a:r>
            <a:endParaRPr lang="en-US" dirty="0">
              <a:latin typeface="Arial Narrow" panose="020B0606020202030204" pitchFamily="34" charset="0"/>
            </a:endParaRPr>
          </a:p>
        </p:txBody>
      </p:sp>
      <p:pic>
        <p:nvPicPr>
          <p:cNvPr id="4" name="S05-T2.mp3">
            <a:hlinkClick r:id="" action="ppaction://media"/>
            <a:extLst>
              <a:ext uri="{FF2B5EF4-FFF2-40B4-BE49-F238E27FC236}">
                <a16:creationId xmlns:a16="http://schemas.microsoft.com/office/drawing/2014/main" id="{6F8694CF-AA90-645D-E8EB-B2C920D919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9948" y="5865605"/>
            <a:ext cx="812800" cy="812800"/>
          </a:xfrm>
          <a:prstGeom prst="rect">
            <a:avLst/>
          </a:prstGeom>
        </p:spPr>
      </p:pic>
    </p:spTree>
    <p:extLst>
      <p:ext uri="{BB962C8B-B14F-4D97-AF65-F5344CB8AC3E}">
        <p14:creationId xmlns:p14="http://schemas.microsoft.com/office/powerpoint/2010/main" val="984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6</a:t>
            </a:fld>
            <a:endParaRPr lang="en-US"/>
          </a:p>
        </p:txBody>
      </p:sp>
      <p:sp>
        <p:nvSpPr>
          <p:cNvPr id="3" name="TextBox 2"/>
          <p:cNvSpPr txBox="1"/>
          <p:nvPr/>
        </p:nvSpPr>
        <p:spPr>
          <a:xfrm>
            <a:off x="1582994" y="530942"/>
            <a:ext cx="8908026" cy="707886"/>
          </a:xfrm>
          <a:prstGeom prst="rect">
            <a:avLst/>
          </a:prstGeom>
          <a:noFill/>
        </p:spPr>
        <p:txBody>
          <a:bodyPr wrap="square" rtlCol="0">
            <a:spAutoFit/>
          </a:bodyPr>
          <a:lstStyle/>
          <a:p>
            <a:pPr algn="ctr"/>
            <a:r>
              <a:rPr lang="en-US" sz="4000" b="1" dirty="0">
                <a:latin typeface="Tw Cen MT" panose="020B0602020104020603" pitchFamily="34" charset="0"/>
              </a:rPr>
              <a:t>Case Management (TN CLPPP)</a:t>
            </a:r>
          </a:p>
        </p:txBody>
      </p:sp>
      <p:sp>
        <p:nvSpPr>
          <p:cNvPr id="4" name="TextBox 3"/>
          <p:cNvSpPr txBox="1"/>
          <p:nvPr/>
        </p:nvSpPr>
        <p:spPr>
          <a:xfrm>
            <a:off x="1025735" y="1736909"/>
            <a:ext cx="9704438" cy="3539430"/>
          </a:xfrm>
          <a:prstGeom prst="rect">
            <a:avLst/>
          </a:prstGeom>
          <a:noFill/>
        </p:spPr>
        <p:txBody>
          <a:bodyPr wrap="square" rtlCol="0">
            <a:spAutoFit/>
          </a:bodyPr>
          <a:lstStyle/>
          <a:p>
            <a:r>
              <a:rPr lang="en-US" sz="2800" dirty="0">
                <a:latin typeface="Tw Cen MT" panose="020B0602020104020603" pitchFamily="34" charset="0"/>
              </a:rPr>
              <a:t>The TN CLPPP surveillance system alerts lead nurse case managers at the TN Department of Health when a child is confirmed with a blood lead level of ≥3.5 µg/dL. </a:t>
            </a:r>
          </a:p>
          <a:p>
            <a:r>
              <a:rPr lang="en-US" sz="2800" dirty="0">
                <a:latin typeface="Tw Cen MT" panose="020B0602020104020603" pitchFamily="34" charset="0"/>
              </a:rPr>
              <a:t> </a:t>
            </a:r>
          </a:p>
          <a:p>
            <a:r>
              <a:rPr lang="en-US" sz="2800" dirty="0">
                <a:latin typeface="Tw Cen MT" panose="020B0602020104020603" pitchFamily="34" charset="0"/>
              </a:rPr>
              <a:t>You will receive faxed reminders regarding follow-up testing</a:t>
            </a:r>
          </a:p>
          <a:p>
            <a:r>
              <a:rPr lang="en-US" sz="2800" dirty="0">
                <a:latin typeface="Tw Cen MT" panose="020B0602020104020603" pitchFamily="34" charset="0"/>
              </a:rPr>
              <a:t>guidelines if tests are not received.  The TN CLPPP case management staff is also your resource regarding medical management questions/concerns.</a:t>
            </a:r>
          </a:p>
        </p:txBody>
      </p:sp>
      <p:pic>
        <p:nvPicPr>
          <p:cNvPr id="5" name="S06-T2.mp3">
            <a:hlinkClick r:id="" action="ppaction://media"/>
            <a:extLst>
              <a:ext uri="{FF2B5EF4-FFF2-40B4-BE49-F238E27FC236}">
                <a16:creationId xmlns:a16="http://schemas.microsoft.com/office/drawing/2014/main" id="{89D2F563-60CC-6632-7F1F-7EA695578C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935" y="5726112"/>
            <a:ext cx="812800" cy="812800"/>
          </a:xfrm>
          <a:prstGeom prst="rect">
            <a:avLst/>
          </a:prstGeom>
        </p:spPr>
      </p:pic>
    </p:spTree>
    <p:extLst>
      <p:ext uri="{BB962C8B-B14F-4D97-AF65-F5344CB8AC3E}">
        <p14:creationId xmlns:p14="http://schemas.microsoft.com/office/powerpoint/2010/main" val="89938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089E-17B7-CB5F-90D0-0C9BE39EE671}"/>
              </a:ext>
            </a:extLst>
          </p:cNvPr>
          <p:cNvSpPr>
            <a:spLocks noGrp="1"/>
          </p:cNvSpPr>
          <p:nvPr>
            <p:ph type="title"/>
          </p:nvPr>
        </p:nvSpPr>
        <p:spPr/>
        <p:txBody>
          <a:bodyPr>
            <a:normAutofit fontScale="90000"/>
          </a:bodyPr>
          <a:lstStyle/>
          <a:p>
            <a:pPr algn="ctr"/>
            <a:r>
              <a:rPr lang="en-US" dirty="0"/>
              <a:t>TN CLPPP Guidelines for Recommended Actions for Children Based on Blood Lead Value</a:t>
            </a:r>
          </a:p>
        </p:txBody>
      </p:sp>
      <p:sp>
        <p:nvSpPr>
          <p:cNvPr id="4" name="Slide Number Placeholder 3">
            <a:extLst>
              <a:ext uri="{FF2B5EF4-FFF2-40B4-BE49-F238E27FC236}">
                <a16:creationId xmlns:a16="http://schemas.microsoft.com/office/drawing/2014/main" id="{231BBA01-BEAE-B75C-3AE4-528402E02826}"/>
              </a:ext>
            </a:extLst>
          </p:cNvPr>
          <p:cNvSpPr>
            <a:spLocks noGrp="1"/>
          </p:cNvSpPr>
          <p:nvPr>
            <p:ph type="sldNum" sz="quarter" idx="12"/>
          </p:nvPr>
        </p:nvSpPr>
        <p:spPr/>
        <p:txBody>
          <a:bodyPr/>
          <a:lstStyle/>
          <a:p>
            <a:fld id="{944C273B-0D69-4BA3-89C5-E423729420C1}" type="slidenum">
              <a:rPr lang="en-US" smtClean="0"/>
              <a:t>7</a:t>
            </a:fld>
            <a:endParaRPr lang="en-US"/>
          </a:p>
        </p:txBody>
      </p:sp>
      <p:sp>
        <p:nvSpPr>
          <p:cNvPr id="8" name="Content Placeholder 7">
            <a:extLst>
              <a:ext uri="{FF2B5EF4-FFF2-40B4-BE49-F238E27FC236}">
                <a16:creationId xmlns:a16="http://schemas.microsoft.com/office/drawing/2014/main" id="{5CB9CBB8-F216-578B-FD63-81DEE4915199}"/>
              </a:ext>
            </a:extLst>
          </p:cNvPr>
          <p:cNvSpPr>
            <a:spLocks noGrp="1"/>
          </p:cNvSpPr>
          <p:nvPr>
            <p:ph idx="1"/>
          </p:nvPr>
        </p:nvSpPr>
        <p:spPr/>
        <p:txBody>
          <a:bodyPr/>
          <a:lstStyle/>
          <a:p>
            <a:r>
              <a:rPr lang="en-US" dirty="0"/>
              <a:t>Refer to the TN CLPPP Guidelines for recommendations:</a:t>
            </a:r>
          </a:p>
          <a:p>
            <a:pPr marL="0" indent="0">
              <a:buNone/>
            </a:pPr>
            <a:r>
              <a:rPr lang="en-US" dirty="0">
                <a:hlinkClick r:id="rId5"/>
              </a:rPr>
              <a:t>https://www.tn.gov/content/dam/tn/health/documents/Oct2022CLPPP%20Screening%20GuidelinesFINAL.pdf</a:t>
            </a:r>
            <a:endParaRPr lang="en-US" dirty="0"/>
          </a:p>
          <a:p>
            <a:pPr marL="0" indent="0">
              <a:buNone/>
            </a:pPr>
            <a:endParaRPr lang="en-US" dirty="0"/>
          </a:p>
          <a:p>
            <a:r>
              <a:rPr lang="en-US" dirty="0"/>
              <a:t>Page two of the guidelines also has instructions on how not to test as well as links to additional resources</a:t>
            </a:r>
          </a:p>
          <a:p>
            <a:endParaRPr lang="en-US" dirty="0"/>
          </a:p>
          <a:p>
            <a:r>
              <a:rPr lang="en-US" dirty="0"/>
              <a:t>Contact the Tennessee Poison Control Center for toxicologist consultation: 1-800-222-1222</a:t>
            </a:r>
          </a:p>
        </p:txBody>
      </p:sp>
      <p:pic>
        <p:nvPicPr>
          <p:cNvPr id="3" name="S07-T2.mp3">
            <a:hlinkClick r:id="" action="ppaction://media"/>
            <a:extLst>
              <a:ext uri="{FF2B5EF4-FFF2-40B4-BE49-F238E27FC236}">
                <a16:creationId xmlns:a16="http://schemas.microsoft.com/office/drawing/2014/main" id="{FAE936CD-F5D2-9DDE-B6C0-8AC056B915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2957" y="5726112"/>
            <a:ext cx="812800" cy="812800"/>
          </a:xfrm>
          <a:prstGeom prst="rect">
            <a:avLst/>
          </a:prstGeom>
        </p:spPr>
      </p:pic>
    </p:spTree>
    <p:extLst>
      <p:ext uri="{BB962C8B-B14F-4D97-AF65-F5344CB8AC3E}">
        <p14:creationId xmlns:p14="http://schemas.microsoft.com/office/powerpoint/2010/main" val="12520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8</a:t>
            </a:fld>
            <a:endParaRPr lang="en-US"/>
          </a:p>
        </p:txBody>
      </p:sp>
      <p:sp>
        <p:nvSpPr>
          <p:cNvPr id="3" name="TextBox 2"/>
          <p:cNvSpPr txBox="1"/>
          <p:nvPr/>
        </p:nvSpPr>
        <p:spPr>
          <a:xfrm>
            <a:off x="474453" y="301925"/>
            <a:ext cx="10714007" cy="1077218"/>
          </a:xfrm>
          <a:prstGeom prst="rect">
            <a:avLst/>
          </a:prstGeom>
          <a:noFill/>
        </p:spPr>
        <p:txBody>
          <a:bodyPr wrap="square" rtlCol="0">
            <a:spAutoFit/>
          </a:bodyPr>
          <a:lstStyle/>
          <a:p>
            <a:pPr algn="ctr"/>
            <a:r>
              <a:rPr lang="en-US" sz="3200" b="1" dirty="0">
                <a:latin typeface="Tw Cen MT" panose="020B0602020104020603" pitchFamily="34" charset="0"/>
              </a:rPr>
              <a:t>Potential Action for Blood Lead Level of </a:t>
            </a:r>
            <a:r>
              <a:rPr lang="en-US" sz="3200" b="1" dirty="0">
                <a:solidFill>
                  <a:srgbClr val="FF0000"/>
                </a:solidFill>
                <a:latin typeface="Tw Cen MT" panose="020B0602020104020603" pitchFamily="34" charset="0"/>
              </a:rPr>
              <a:t>≥15 </a:t>
            </a:r>
            <a:r>
              <a:rPr lang="en-US" sz="3200" b="1" dirty="0">
                <a:latin typeface="Tw Cen MT" panose="020B0602020104020603" pitchFamily="34" charset="0"/>
              </a:rPr>
              <a:t>µg/dL:</a:t>
            </a:r>
          </a:p>
          <a:p>
            <a:pPr algn="ctr"/>
            <a:r>
              <a:rPr lang="en-US" sz="3200" b="1" dirty="0">
                <a:latin typeface="Tw Cen MT" panose="020B0602020104020603" pitchFamily="34" charset="0"/>
              </a:rPr>
              <a:t>Environmental Investigation</a:t>
            </a:r>
          </a:p>
        </p:txBody>
      </p:sp>
      <p:sp>
        <p:nvSpPr>
          <p:cNvPr id="5" name="TextBox 4"/>
          <p:cNvSpPr txBox="1"/>
          <p:nvPr/>
        </p:nvSpPr>
        <p:spPr>
          <a:xfrm>
            <a:off x="590797" y="1526173"/>
            <a:ext cx="7518860" cy="286232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76200">
            <a:solidFill>
              <a:schemeClr val="bg1"/>
            </a:solidFill>
          </a:ln>
        </p:spPr>
        <p:txBody>
          <a:bodyPr wrap="square" rtlCol="0">
            <a:spAutoFit/>
          </a:bodyPr>
          <a:lstStyle/>
          <a:p>
            <a:pPr algn="ctr"/>
            <a:endParaRPr lang="en-US" sz="2000" dirty="0">
              <a:latin typeface="Constantia" panose="02030602050306030303" pitchFamily="18" charset="0"/>
            </a:endParaRPr>
          </a:p>
          <a:p>
            <a:r>
              <a:rPr lang="en-US" sz="2000" dirty="0">
                <a:latin typeface="Tw Cen MT" panose="020B0602020104020603" pitchFamily="34" charset="0"/>
              </a:rPr>
              <a:t>You may request a state-funded environmental investigation to determine a child’s lead exposure source, when his/her BLL is </a:t>
            </a:r>
            <a:r>
              <a:rPr lang="en-US" sz="2000" b="1" i="1" dirty="0">
                <a:latin typeface="Tw Cen MT" panose="020B0602020104020603" pitchFamily="34" charset="0"/>
              </a:rPr>
              <a:t>≥15 µg/dL or has continued follow up tests that continue to escalate.</a:t>
            </a:r>
          </a:p>
          <a:p>
            <a:endParaRPr lang="en-US" sz="2000" dirty="0">
              <a:latin typeface="Tw Cen MT" panose="020B0602020104020603" pitchFamily="34" charset="0"/>
            </a:endParaRPr>
          </a:p>
          <a:p>
            <a:endParaRPr lang="en-US" sz="2000" dirty="0">
              <a:latin typeface="Tw Cen MT" panose="020B0602020104020603" pitchFamily="34" charset="0"/>
            </a:endParaRPr>
          </a:p>
          <a:p>
            <a:r>
              <a:rPr lang="en-US" sz="2000" b="1" dirty="0">
                <a:latin typeface="Tw Cen MT" panose="020B0602020104020603" pitchFamily="34" charset="0"/>
              </a:rPr>
              <a:t>[Please see the Environmental Investigations fact sheet for complete information.]</a:t>
            </a:r>
          </a:p>
          <a:p>
            <a:pPr algn="ctr"/>
            <a:endParaRPr lang="en-US" sz="2000" dirty="0">
              <a:latin typeface="Constantia" panose="02030602050306030303" pitchFamily="18" charset="0"/>
            </a:endParaRPr>
          </a:p>
        </p:txBody>
      </p:sp>
      <p:pic>
        <p:nvPicPr>
          <p:cNvPr id="6" name="Picture 5" descr="A corner of a room with mold on the wall&#10;&#10;Description automatically generated">
            <a:extLst>
              <a:ext uri="{FF2B5EF4-FFF2-40B4-BE49-F238E27FC236}">
                <a16:creationId xmlns:a16="http://schemas.microsoft.com/office/drawing/2014/main" id="{C86231D1-490F-A0A6-D875-27634906E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793" y="4094677"/>
            <a:ext cx="7143750" cy="2381250"/>
          </a:xfrm>
          <a:prstGeom prst="rect">
            <a:avLst/>
          </a:prstGeom>
        </p:spPr>
      </p:pic>
      <p:pic>
        <p:nvPicPr>
          <p:cNvPr id="4" name="S08-T1.mp3">
            <a:hlinkClick r:id="" action="ppaction://media"/>
            <a:extLst>
              <a:ext uri="{FF2B5EF4-FFF2-40B4-BE49-F238E27FC236}">
                <a16:creationId xmlns:a16="http://schemas.microsoft.com/office/drawing/2014/main" id="{08DC6F47-5D61-E4A9-9EDE-0B56DA27C6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0396" y="5905362"/>
            <a:ext cx="812800" cy="812800"/>
          </a:xfrm>
          <a:prstGeom prst="rect">
            <a:avLst/>
          </a:prstGeom>
        </p:spPr>
      </p:pic>
    </p:spTree>
    <p:extLst>
      <p:ext uri="{BB962C8B-B14F-4D97-AF65-F5344CB8AC3E}">
        <p14:creationId xmlns:p14="http://schemas.microsoft.com/office/powerpoint/2010/main" val="5679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4C273B-0D69-4BA3-89C5-E423729420C1}" type="slidenum">
              <a:rPr lang="en-US" smtClean="0"/>
              <a:t>9</a:t>
            </a:fld>
            <a:endParaRPr lang="en-US"/>
          </a:p>
        </p:txBody>
      </p:sp>
      <p:sp>
        <p:nvSpPr>
          <p:cNvPr id="3" name="TextBox 2"/>
          <p:cNvSpPr txBox="1"/>
          <p:nvPr/>
        </p:nvSpPr>
        <p:spPr>
          <a:xfrm>
            <a:off x="2032000" y="480907"/>
            <a:ext cx="8080587" cy="646331"/>
          </a:xfrm>
          <a:prstGeom prst="rect">
            <a:avLst/>
          </a:prstGeom>
          <a:noFill/>
        </p:spPr>
        <p:txBody>
          <a:bodyPr wrap="square" rtlCol="0">
            <a:spAutoFit/>
          </a:bodyPr>
          <a:lstStyle/>
          <a:p>
            <a:pPr algn="ctr"/>
            <a:r>
              <a:rPr lang="en-US" sz="3600" b="1" dirty="0">
                <a:latin typeface="Tw Cen MT" panose="020B0602020104020603" pitchFamily="34" charset="0"/>
              </a:rPr>
              <a:t>Early Intervention Services</a:t>
            </a:r>
          </a:p>
        </p:txBody>
      </p:sp>
      <p:sp>
        <p:nvSpPr>
          <p:cNvPr id="5" name="TextBox 4"/>
          <p:cNvSpPr txBox="1"/>
          <p:nvPr/>
        </p:nvSpPr>
        <p:spPr>
          <a:xfrm>
            <a:off x="1284051" y="2101174"/>
            <a:ext cx="10077855" cy="3847207"/>
          </a:xfrm>
          <a:prstGeom prst="rect">
            <a:avLst/>
          </a:prstGeom>
          <a:noFill/>
        </p:spPr>
        <p:txBody>
          <a:bodyPr wrap="square" rtlCol="0">
            <a:spAutoFit/>
          </a:bodyPr>
          <a:lstStyle/>
          <a:p>
            <a:r>
              <a:rPr lang="en-US" sz="3200" dirty="0">
                <a:latin typeface="Tw Cen MT" panose="020B0602020104020603" pitchFamily="34" charset="0"/>
              </a:rPr>
              <a:t>Children with developmental delays related to lead poisoning or an elevated venous test may be eligible for educational intervention services through </a:t>
            </a:r>
            <a:r>
              <a:rPr lang="en-US" sz="3200" b="1" dirty="0">
                <a:latin typeface="Tw Cen MT" panose="020B0602020104020603" pitchFamily="34" charset="0"/>
              </a:rPr>
              <a:t>TEIS </a:t>
            </a:r>
            <a:r>
              <a:rPr lang="en-US" sz="3200" dirty="0">
                <a:latin typeface="Tw Cen MT" panose="020B0602020104020603" pitchFamily="34" charset="0"/>
              </a:rPr>
              <a:t>(TN Early Intervention System).  </a:t>
            </a:r>
          </a:p>
          <a:p>
            <a:endParaRPr lang="en-US" sz="2800" b="1" dirty="0">
              <a:latin typeface="Tw Cen MT" panose="020B0602020104020603" pitchFamily="34" charset="0"/>
            </a:endParaRPr>
          </a:p>
          <a:p>
            <a:r>
              <a:rPr lang="en-US" sz="2800" b="1" dirty="0">
                <a:latin typeface="Tw Cen MT" panose="020B0602020104020603" pitchFamily="34" charset="0"/>
              </a:rPr>
              <a:t>For questions, or to make a referral:</a:t>
            </a:r>
          </a:p>
          <a:p>
            <a:pPr algn="ctr"/>
            <a:r>
              <a:rPr lang="en-US" sz="2800" b="1" dirty="0">
                <a:solidFill>
                  <a:schemeClr val="accent1">
                    <a:lumMod val="75000"/>
                  </a:schemeClr>
                </a:solidFill>
                <a:latin typeface="Tw Cen MT" panose="020B0602020104020603" pitchFamily="34" charset="0"/>
              </a:rPr>
              <a:t>tn.gov/education</a:t>
            </a:r>
          </a:p>
          <a:p>
            <a:pPr algn="ctr"/>
            <a:r>
              <a:rPr lang="en-US" sz="3200" b="1" dirty="0">
                <a:solidFill>
                  <a:schemeClr val="accent1">
                    <a:lumMod val="75000"/>
                  </a:schemeClr>
                </a:solidFill>
                <a:latin typeface="Tw Cen MT" panose="020B0602020104020603" pitchFamily="34" charset="0"/>
              </a:rPr>
              <a:t>1-800-852-7157</a:t>
            </a:r>
          </a:p>
        </p:txBody>
      </p:sp>
      <p:pic>
        <p:nvPicPr>
          <p:cNvPr id="4" name="S09-T2.mp3">
            <a:hlinkClick r:id="" action="ppaction://media"/>
            <a:extLst>
              <a:ext uri="{FF2B5EF4-FFF2-40B4-BE49-F238E27FC236}">
                <a16:creationId xmlns:a16="http://schemas.microsoft.com/office/drawing/2014/main" id="{FB7D7C1B-79B0-D2B8-981D-925A848FA2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6695" y="5892110"/>
            <a:ext cx="812800" cy="812800"/>
          </a:xfrm>
          <a:prstGeom prst="rect">
            <a:avLst/>
          </a:prstGeom>
        </p:spPr>
      </p:pic>
    </p:spTree>
    <p:extLst>
      <p:ext uri="{BB962C8B-B14F-4D97-AF65-F5344CB8AC3E}">
        <p14:creationId xmlns:p14="http://schemas.microsoft.com/office/powerpoint/2010/main" val="41013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12371</TotalTime>
  <Words>770</Words>
  <Application>Microsoft Macintosh PowerPoint</Application>
  <PresentationFormat>Widescreen</PresentationFormat>
  <Paragraphs>134</Paragraphs>
  <Slides>11</Slides>
  <Notes>1</Notes>
  <HiddenSlides>0</HiddenSlides>
  <MMClips>11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Arial Narrow</vt:lpstr>
      <vt:lpstr>Calibri</vt:lpstr>
      <vt:lpstr>Constantia</vt:lpstr>
      <vt:lpstr>Segoe UI</vt:lpstr>
      <vt:lpstr>Tw Cen MT</vt:lpstr>
      <vt:lpstr>Office Theme</vt:lpstr>
      <vt:lpstr> Tennessee Childhood Lead Poisoning Prevention Program (TN CLPPP)  What to do for Patients  with an EBLL</vt:lpstr>
      <vt:lpstr>PowerPoint Presentation</vt:lpstr>
      <vt:lpstr>PowerPoint Presentation</vt:lpstr>
      <vt:lpstr>PowerPoint Presentation</vt:lpstr>
      <vt:lpstr>PowerPoint Presentation</vt:lpstr>
      <vt:lpstr>PowerPoint Presentation</vt:lpstr>
      <vt:lpstr>TN CLPPP Guidelines for Recommended Actions for Children Based on Blood Lead Value</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Tennessee Childhood Lead Poisoning Prevention Program   So, I Have a Patient with an EBLL . . . ?</dc:title>
  <dc:creator>Hinds, Bonnie Lee</dc:creator>
  <cp:lastModifiedBy>Miramontes, Cristopher Alejandro</cp:lastModifiedBy>
  <cp:revision>51</cp:revision>
  <dcterms:created xsi:type="dcterms:W3CDTF">2019-03-20T14:12:13Z</dcterms:created>
  <dcterms:modified xsi:type="dcterms:W3CDTF">2024-05-16T16:54:27Z</dcterms:modified>
</cp:coreProperties>
</file>